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332" r:id="rId3"/>
    <p:sldId id="272" r:id="rId4"/>
    <p:sldId id="299" r:id="rId5"/>
    <p:sldId id="298" r:id="rId6"/>
    <p:sldId id="327" r:id="rId7"/>
    <p:sldId id="273" r:id="rId8"/>
    <p:sldId id="276" r:id="rId9"/>
    <p:sldId id="334" r:id="rId10"/>
    <p:sldId id="277" r:id="rId11"/>
    <p:sldId id="294" r:id="rId12"/>
    <p:sldId id="295" r:id="rId13"/>
    <p:sldId id="296" r:id="rId14"/>
    <p:sldId id="287" r:id="rId15"/>
    <p:sldId id="288" r:id="rId16"/>
    <p:sldId id="290" r:id="rId17"/>
    <p:sldId id="304" r:id="rId18"/>
    <p:sldId id="333" r:id="rId19"/>
    <p:sldId id="307" r:id="rId20"/>
    <p:sldId id="306" r:id="rId21"/>
    <p:sldId id="316" r:id="rId22"/>
    <p:sldId id="317" r:id="rId23"/>
    <p:sldId id="320" r:id="rId24"/>
    <p:sldId id="321" r:id="rId25"/>
    <p:sldId id="322" r:id="rId26"/>
    <p:sldId id="324" r:id="rId27"/>
    <p:sldId id="325" r:id="rId28"/>
    <p:sldId id="318" r:id="rId29"/>
    <p:sldId id="319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59" autoAdjust="0"/>
    <p:restoredTop sz="91119" autoAdjust="0"/>
  </p:normalViewPr>
  <p:slideViewPr>
    <p:cSldViewPr>
      <p:cViewPr varScale="1">
        <p:scale>
          <a:sx n="90" d="100"/>
          <a:sy n="90" d="100"/>
        </p:scale>
        <p:origin x="-120" y="-1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C3D141-1E1C-433C-AD3A-CD56CBBB4F9F}" type="datetimeFigureOut">
              <a:rPr lang="en-IE" smtClean="0"/>
              <a:t>19/01/2016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63DB36-5273-45A5-A77C-FE9BE0779D8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34544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GB"/>
              <a:t>Objects First with Java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GB"/>
              <a:t>© David J. Barnes and Michael Kölling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BE3CE1D-3099-4C68-B4CF-DF646B00954F}" type="slidenum">
              <a:rPr lang="en-GB"/>
              <a:pPr/>
              <a:t>5</a:t>
            </a:fld>
            <a:endParaRPr lang="en-GB"/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size(500, 400);</a:t>
            </a:r>
          </a:p>
          <a:p>
            <a:r>
              <a:rPr lang="en-IE" dirty="0" smtClean="0"/>
              <a:t>background(0);</a:t>
            </a:r>
          </a:p>
          <a:p>
            <a:r>
              <a:rPr lang="en-IE" dirty="0" smtClean="0"/>
              <a:t>stroke(153);</a:t>
            </a:r>
          </a:p>
          <a:p>
            <a:r>
              <a:rPr lang="en-IE" dirty="0" err="1" smtClean="0"/>
              <a:t>strokeWeight</a:t>
            </a:r>
            <a:r>
              <a:rPr lang="en-IE" dirty="0" smtClean="0"/>
              <a:t>(4);</a:t>
            </a:r>
          </a:p>
          <a:p>
            <a:endParaRPr lang="en-IE" dirty="0" smtClean="0"/>
          </a:p>
          <a:p>
            <a:r>
              <a:rPr lang="en-IE" dirty="0" err="1" smtClean="0"/>
              <a:t>int</a:t>
            </a:r>
            <a:r>
              <a:rPr lang="en-IE" dirty="0" smtClean="0"/>
              <a:t> a = 50;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b = 120;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c = 180;</a:t>
            </a:r>
          </a:p>
          <a:p>
            <a:endParaRPr lang="en-IE" dirty="0" smtClean="0"/>
          </a:p>
          <a:p>
            <a:r>
              <a:rPr lang="en-IE" dirty="0" smtClean="0"/>
              <a:t>line(a, b, </a:t>
            </a:r>
            <a:r>
              <a:rPr lang="en-IE" dirty="0" err="1" smtClean="0"/>
              <a:t>a+c</a:t>
            </a:r>
            <a:r>
              <a:rPr lang="en-IE" dirty="0" smtClean="0"/>
              <a:t>, b);</a:t>
            </a:r>
          </a:p>
          <a:p>
            <a:r>
              <a:rPr lang="en-IE" dirty="0" smtClean="0"/>
              <a:t>line(a, b+10, </a:t>
            </a:r>
            <a:r>
              <a:rPr lang="en-IE" dirty="0" err="1" smtClean="0"/>
              <a:t>a+c</a:t>
            </a:r>
            <a:r>
              <a:rPr lang="en-IE" dirty="0" smtClean="0"/>
              <a:t>, b+10);</a:t>
            </a:r>
          </a:p>
          <a:p>
            <a:r>
              <a:rPr lang="en-IE" dirty="0" smtClean="0"/>
              <a:t>line(a, b+20, </a:t>
            </a:r>
            <a:r>
              <a:rPr lang="en-IE" dirty="0" err="1" smtClean="0"/>
              <a:t>a+c</a:t>
            </a:r>
            <a:r>
              <a:rPr lang="en-IE" dirty="0" smtClean="0"/>
              <a:t>, b+20);</a:t>
            </a:r>
          </a:p>
          <a:p>
            <a:r>
              <a:rPr lang="en-IE" dirty="0" smtClean="0"/>
              <a:t>line(a, b+30, </a:t>
            </a:r>
            <a:r>
              <a:rPr lang="en-IE" dirty="0" err="1" smtClean="0"/>
              <a:t>a+c</a:t>
            </a:r>
            <a:r>
              <a:rPr lang="en-IE" dirty="0" smtClean="0"/>
              <a:t>, b+30);</a:t>
            </a:r>
          </a:p>
          <a:p>
            <a:endParaRPr lang="en-IE" dirty="0" smtClean="0"/>
          </a:p>
          <a:p>
            <a:r>
              <a:rPr lang="en-IE" dirty="0" smtClean="0"/>
              <a:t>a = a + c;</a:t>
            </a:r>
          </a:p>
          <a:p>
            <a:r>
              <a:rPr lang="en-IE" dirty="0" smtClean="0"/>
              <a:t>b = height-b;</a:t>
            </a:r>
          </a:p>
          <a:p>
            <a:endParaRPr lang="en-IE" dirty="0" smtClean="0"/>
          </a:p>
          <a:p>
            <a:r>
              <a:rPr lang="en-IE" dirty="0" smtClean="0"/>
              <a:t>line(a, b, </a:t>
            </a:r>
            <a:r>
              <a:rPr lang="en-IE" dirty="0" err="1" smtClean="0"/>
              <a:t>a+c</a:t>
            </a:r>
            <a:r>
              <a:rPr lang="en-IE" dirty="0" smtClean="0"/>
              <a:t>, b);</a:t>
            </a:r>
          </a:p>
          <a:p>
            <a:r>
              <a:rPr lang="en-IE" dirty="0" smtClean="0"/>
              <a:t>line(a, b+10, </a:t>
            </a:r>
            <a:r>
              <a:rPr lang="en-IE" dirty="0" err="1" smtClean="0"/>
              <a:t>a+c</a:t>
            </a:r>
            <a:r>
              <a:rPr lang="en-IE" dirty="0" smtClean="0"/>
              <a:t>, b+10);</a:t>
            </a:r>
          </a:p>
          <a:p>
            <a:r>
              <a:rPr lang="en-IE" dirty="0" smtClean="0"/>
              <a:t>line(a, b+20, </a:t>
            </a:r>
            <a:r>
              <a:rPr lang="en-IE" dirty="0" err="1" smtClean="0"/>
              <a:t>a+c</a:t>
            </a:r>
            <a:r>
              <a:rPr lang="en-IE" dirty="0" smtClean="0"/>
              <a:t>, b+20);</a:t>
            </a:r>
          </a:p>
          <a:p>
            <a:r>
              <a:rPr lang="en-IE" dirty="0" smtClean="0"/>
              <a:t>line(a, b+30, </a:t>
            </a:r>
            <a:r>
              <a:rPr lang="en-IE" dirty="0" err="1" smtClean="0"/>
              <a:t>a+c</a:t>
            </a:r>
            <a:r>
              <a:rPr lang="en-IE" dirty="0" smtClean="0"/>
              <a:t>, b+30);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21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135291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size(400, 200);</a:t>
            </a:r>
          </a:p>
          <a:p>
            <a:r>
              <a:rPr lang="en-IE" dirty="0" smtClean="0"/>
              <a:t>background(0);</a:t>
            </a:r>
          </a:p>
          <a:p>
            <a:r>
              <a:rPr lang="en-IE" dirty="0" smtClean="0"/>
              <a:t>stroke(153);</a:t>
            </a:r>
          </a:p>
          <a:p>
            <a:r>
              <a:rPr lang="en-IE" dirty="0" err="1" smtClean="0"/>
              <a:t>strokeWeight</a:t>
            </a:r>
            <a:r>
              <a:rPr lang="en-IE" dirty="0" smtClean="0"/>
              <a:t>(4);</a:t>
            </a:r>
          </a:p>
          <a:p>
            <a:endParaRPr lang="en-IE" dirty="0" smtClean="0"/>
          </a:p>
          <a:p>
            <a:r>
              <a:rPr lang="en-IE" dirty="0" err="1" smtClean="0"/>
              <a:t>int</a:t>
            </a:r>
            <a:r>
              <a:rPr lang="en-IE" dirty="0" smtClean="0"/>
              <a:t> a = 50;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b = 1500;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c = 4;</a:t>
            </a:r>
          </a:p>
          <a:p>
            <a:endParaRPr lang="en-IE" dirty="0" smtClean="0"/>
          </a:p>
          <a:p>
            <a:r>
              <a:rPr lang="en-IE" dirty="0" smtClean="0"/>
              <a:t>line(a, b/10, a*c, b/10);</a:t>
            </a:r>
          </a:p>
          <a:p>
            <a:r>
              <a:rPr lang="en-IE" dirty="0" smtClean="0"/>
              <a:t>line(a, b/20, a*c, b/20);</a:t>
            </a:r>
          </a:p>
          <a:p>
            <a:r>
              <a:rPr lang="en-IE" dirty="0" smtClean="0"/>
              <a:t>line(a, b/30, a*c, b/30);</a:t>
            </a:r>
          </a:p>
          <a:p>
            <a:r>
              <a:rPr lang="en-IE" dirty="0" smtClean="0"/>
              <a:t>line(a, b/40, a*c, b/40);</a:t>
            </a:r>
          </a:p>
          <a:p>
            <a:r>
              <a:rPr lang="en-IE" dirty="0" smtClean="0"/>
              <a:t>line(a, b/50, a*c, b/50);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22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135291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81B23-C832-43C5-9B50-044EE2C12CE3}" type="slidenum">
              <a:rPr lang="en-IE" smtClean="0"/>
              <a:t>26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899858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A1:  31</a:t>
            </a:r>
          </a:p>
          <a:p>
            <a:r>
              <a:rPr lang="en-IE" dirty="0" smtClean="0"/>
              <a:t>A2:  21</a:t>
            </a:r>
          </a:p>
          <a:p>
            <a:r>
              <a:rPr lang="en-IE" dirty="0" smtClean="0"/>
              <a:t>A3:  43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81B23-C832-43C5-9B50-044EE2C12CE3}" type="slidenum">
              <a:rPr lang="en-IE" smtClean="0"/>
              <a:t>27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89985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EBE41AF-339D-7A42-9D51-2FDDE25D24AD}" type="slidenum">
              <a:rPr lang="en-US"/>
              <a:pPr/>
              <a:t>8</a:t>
            </a:fld>
            <a:endParaRPr lang="en-US"/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EBE41AF-339D-7A42-9D51-2FDDE25D24AD}" type="slidenum">
              <a:rPr lang="en-US"/>
              <a:pPr/>
              <a:t>9</a:t>
            </a:fld>
            <a:endParaRPr lang="en-US"/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49FA9-01C0-0243-BC2B-8E67C5F55CA8}" type="slidenum">
              <a:rPr lang="en-US"/>
              <a:pPr/>
              <a:t>10</a:t>
            </a:fld>
            <a:endParaRPr lang="en-US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49FA9-01C0-0243-BC2B-8E67C5F55CA8}" type="slidenum">
              <a:rPr lang="en-US"/>
              <a:pPr/>
              <a:t>11</a:t>
            </a:fld>
            <a:endParaRPr lang="en-US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IE" dirty="0" smtClean="0"/>
          </a:p>
          <a:p>
            <a:r>
              <a:rPr lang="en-IE" dirty="0" err="1" smtClean="0"/>
              <a:t>int</a:t>
            </a:r>
            <a:r>
              <a:rPr lang="en-IE" dirty="0" smtClean="0"/>
              <a:t> </a:t>
            </a:r>
            <a:r>
              <a:rPr lang="en-IE" dirty="0" err="1" smtClean="0"/>
              <a:t>secondNumber</a:t>
            </a:r>
            <a:r>
              <a:rPr lang="en-IE" dirty="0" smtClean="0"/>
              <a:t>;      //declares a variable </a:t>
            </a:r>
            <a:r>
              <a:rPr lang="en-IE" dirty="0" err="1" smtClean="0"/>
              <a:t>secondNumber</a:t>
            </a:r>
            <a:r>
              <a:rPr lang="en-IE" dirty="0" smtClean="0"/>
              <a:t> of type </a:t>
            </a:r>
            <a:r>
              <a:rPr lang="en-IE" dirty="0" err="1" smtClean="0"/>
              <a:t>int</a:t>
            </a:r>
            <a:endParaRPr lang="en-IE" dirty="0" smtClean="0"/>
          </a:p>
          <a:p>
            <a:endParaRPr lang="en-IE" dirty="0" smtClean="0"/>
          </a:p>
          <a:p>
            <a:r>
              <a:rPr lang="en-IE" dirty="0" err="1" smtClean="0"/>
              <a:t>firstNumber</a:t>
            </a:r>
            <a:r>
              <a:rPr lang="en-IE" dirty="0" smtClean="0"/>
              <a:t> = 40;      //assign a value of 40 to </a:t>
            </a:r>
            <a:r>
              <a:rPr lang="en-IE" dirty="0" err="1" smtClean="0"/>
              <a:t>firstNumber</a:t>
            </a:r>
            <a:endParaRPr lang="en-IE" dirty="0" smtClean="0"/>
          </a:p>
          <a:p>
            <a:r>
              <a:rPr lang="en-IE" dirty="0" err="1" smtClean="0"/>
              <a:t>secondNumber</a:t>
            </a:r>
            <a:r>
              <a:rPr lang="en-IE" dirty="0" smtClean="0"/>
              <a:t> = 70;     //assign a value of 70 to </a:t>
            </a:r>
            <a:r>
              <a:rPr lang="en-IE" dirty="0" err="1" smtClean="0"/>
              <a:t>secondNumber</a:t>
            </a:r>
            <a:endParaRPr lang="en-IE" dirty="0" smtClean="0"/>
          </a:p>
          <a:p>
            <a:endParaRPr lang="en-IE" dirty="0" smtClean="0"/>
          </a:p>
          <a:p>
            <a:r>
              <a:rPr lang="en-IE" dirty="0" err="1" smtClean="0"/>
              <a:t>int</a:t>
            </a:r>
            <a:r>
              <a:rPr lang="en-IE" dirty="0" smtClean="0"/>
              <a:t> </a:t>
            </a:r>
            <a:r>
              <a:rPr lang="en-IE" dirty="0" err="1" smtClean="0"/>
              <a:t>thirdNumber</a:t>
            </a:r>
            <a:r>
              <a:rPr lang="en-IE" dirty="0" smtClean="0"/>
              <a:t> = 80;  //you can declare a variable and assign a value</a:t>
            </a:r>
          </a:p>
          <a:p>
            <a:r>
              <a:rPr lang="en-IE" dirty="0" smtClean="0"/>
              <a:t>                       //on one line.</a:t>
            </a:r>
          </a:p>
          <a:p>
            <a:r>
              <a:rPr lang="en-IE" dirty="0" smtClean="0"/>
              <a:t>                       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x, y, z;           //multiple variables of the same type can be defined</a:t>
            </a:r>
          </a:p>
          <a:p>
            <a:r>
              <a:rPr lang="en-IE" dirty="0" smtClean="0"/>
              <a:t>                       //on one line.</a:t>
            </a:r>
          </a:p>
          <a:p>
            <a:r>
              <a:rPr lang="en-IE" dirty="0" smtClean="0"/>
              <a:t>                    </a:t>
            </a:r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49FA9-01C0-0243-BC2B-8E67C5F55CA8}" type="slidenum">
              <a:rPr lang="en-US"/>
              <a:pPr/>
              <a:t>12</a:t>
            </a:fld>
            <a:endParaRPr lang="en-US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int</a:t>
            </a:r>
            <a:r>
              <a:rPr lang="en-US" dirty="0" smtClean="0"/>
              <a:t> number =</a:t>
            </a:r>
            <a:r>
              <a:rPr lang="en-US" baseline="0" dirty="0" smtClean="0"/>
              <a:t> 60;</a:t>
            </a:r>
          </a:p>
          <a:p>
            <a:r>
              <a:rPr lang="en-US" baseline="0" dirty="0" err="1" smtClean="0"/>
              <a:t>int</a:t>
            </a:r>
            <a:r>
              <a:rPr lang="en-US" baseline="0" dirty="0" smtClean="0"/>
              <a:t> number = 56;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int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anotherNumber</a:t>
            </a:r>
            <a:r>
              <a:rPr lang="en-US" baseline="0" dirty="0" smtClean="0"/>
              <a:t> = 58.98;</a:t>
            </a:r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16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431164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17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431164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size(500, 400);</a:t>
            </a:r>
          </a:p>
          <a:p>
            <a:r>
              <a:rPr lang="en-IE" dirty="0" smtClean="0"/>
              <a:t>background(0);</a:t>
            </a:r>
          </a:p>
          <a:p>
            <a:r>
              <a:rPr lang="en-IE" dirty="0" smtClean="0"/>
              <a:t>stroke(153);</a:t>
            </a:r>
          </a:p>
          <a:p>
            <a:r>
              <a:rPr lang="en-IE" dirty="0" err="1" smtClean="0"/>
              <a:t>strokeWeight</a:t>
            </a:r>
            <a:r>
              <a:rPr lang="en-IE" dirty="0" smtClean="0"/>
              <a:t>(4);</a:t>
            </a:r>
          </a:p>
          <a:p>
            <a:endParaRPr lang="en-IE" dirty="0" smtClean="0"/>
          </a:p>
          <a:p>
            <a:r>
              <a:rPr lang="en-IE" dirty="0" err="1" smtClean="0"/>
              <a:t>int</a:t>
            </a:r>
            <a:r>
              <a:rPr lang="en-IE" dirty="0" smtClean="0"/>
              <a:t> a = 50;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b = 120;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c = 180;</a:t>
            </a:r>
          </a:p>
          <a:p>
            <a:endParaRPr lang="en-IE" dirty="0" smtClean="0"/>
          </a:p>
          <a:p>
            <a:r>
              <a:rPr lang="en-IE" dirty="0" smtClean="0"/>
              <a:t>line(a, b, </a:t>
            </a:r>
            <a:r>
              <a:rPr lang="en-IE" dirty="0" err="1" smtClean="0"/>
              <a:t>a+c</a:t>
            </a:r>
            <a:r>
              <a:rPr lang="en-IE" dirty="0" smtClean="0"/>
              <a:t>, b);</a:t>
            </a:r>
          </a:p>
          <a:p>
            <a:r>
              <a:rPr lang="en-IE" dirty="0" smtClean="0"/>
              <a:t>line(a, b+10, </a:t>
            </a:r>
            <a:r>
              <a:rPr lang="en-IE" dirty="0" err="1" smtClean="0"/>
              <a:t>a+c</a:t>
            </a:r>
            <a:r>
              <a:rPr lang="en-IE" dirty="0" smtClean="0"/>
              <a:t>, b+10);</a:t>
            </a:r>
          </a:p>
          <a:p>
            <a:r>
              <a:rPr lang="en-IE" dirty="0" smtClean="0"/>
              <a:t>line(a, b+20, </a:t>
            </a:r>
            <a:r>
              <a:rPr lang="en-IE" dirty="0" err="1" smtClean="0"/>
              <a:t>a+c</a:t>
            </a:r>
            <a:r>
              <a:rPr lang="en-IE" dirty="0" smtClean="0"/>
              <a:t>, b+20);</a:t>
            </a:r>
          </a:p>
          <a:p>
            <a:r>
              <a:rPr lang="en-IE" dirty="0" smtClean="0"/>
              <a:t>line(a, b+30, </a:t>
            </a:r>
            <a:r>
              <a:rPr lang="en-IE" dirty="0" err="1" smtClean="0"/>
              <a:t>a+c</a:t>
            </a:r>
            <a:r>
              <a:rPr lang="en-IE" dirty="0" smtClean="0"/>
              <a:t>, b+30);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20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13529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1641" y="91440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IE" sz="4000" dirty="0" smtClean="0"/>
              <a:t>Data Types and Operators</a:t>
            </a:r>
            <a:endParaRPr lang="en-IE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" y="3810000"/>
            <a:ext cx="1866900" cy="1066800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IE" sz="2400" dirty="0" smtClean="0"/>
              <a:t>Produced 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IE" sz="2400" dirty="0" smtClean="0"/>
              <a:t>by:</a:t>
            </a:r>
            <a:endParaRPr lang="en-IE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727841" y="3124200"/>
            <a:ext cx="76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 txBox="1">
            <a:spLocks/>
          </p:cNvSpPr>
          <p:nvPr/>
        </p:nvSpPr>
        <p:spPr>
          <a:xfrm>
            <a:off x="651641" y="2133600"/>
            <a:ext cx="7772400" cy="936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E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Variables, Data Types &amp; Arithmetic Operators</a:t>
            </a:r>
            <a:endParaRPr lang="en-IE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4572000"/>
            <a:ext cx="4746661" cy="1066800"/>
          </a:xfrm>
          <a:prstGeom prst="rect">
            <a:avLst/>
          </a:prstGeom>
        </p:spPr>
      </p:pic>
      <p:sp>
        <p:nvSpPr>
          <p:cNvPr id="13" name="TextBox 9"/>
          <p:cNvSpPr txBox="1"/>
          <p:nvPr/>
        </p:nvSpPr>
        <p:spPr>
          <a:xfrm>
            <a:off x="2240166" y="3881735"/>
            <a:ext cx="5760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sz="2400" dirty="0"/>
              <a:t>Department of </a:t>
            </a:r>
            <a:r>
              <a:rPr lang="en-IE" sz="2400" dirty="0" smtClean="0"/>
              <a:t>Computing and Mathematics</a:t>
            </a:r>
          </a:p>
        </p:txBody>
      </p:sp>
    </p:spTree>
    <p:extLst>
      <p:ext uri="{BB962C8B-B14F-4D97-AF65-F5344CB8AC3E}">
        <p14:creationId xmlns:p14="http://schemas.microsoft.com/office/powerpoint/2010/main" val="304237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Java’s Primitive </a:t>
            </a:r>
            <a:r>
              <a:rPr lang="en-US" sz="3600" dirty="0"/>
              <a:t>Data </a:t>
            </a:r>
            <a:r>
              <a:rPr lang="en-US" sz="3600" dirty="0" smtClean="0"/>
              <a:t>Types (whole numbers)</a:t>
            </a:r>
            <a:endParaRPr lang="en-US" sz="3600" dirty="0"/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664662"/>
              </p:ext>
            </p:extLst>
          </p:nvPr>
        </p:nvGraphicFramePr>
        <p:xfrm>
          <a:off x="1066800" y="2042358"/>
          <a:ext cx="6781800" cy="24534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799"/>
                <a:gridCol w="2133600"/>
                <a:gridCol w="2286000"/>
                <a:gridCol w="1295401"/>
              </a:tblGrid>
              <a:tr h="548838"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Type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Minimum value</a:t>
                      </a:r>
                      <a:r>
                        <a:rPr lang="en-IE" baseline="0" dirty="0" smtClean="0"/>
                        <a:t> (inclusive)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Maximum value </a:t>
                      </a:r>
                      <a:r>
                        <a:rPr lang="en-IE" baseline="0" dirty="0" smtClean="0"/>
                        <a:t>(inclusive)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Default value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5786">
                <a:tc>
                  <a:txBody>
                    <a:bodyPr/>
                    <a:lstStyle/>
                    <a:p>
                      <a:pPr algn="ctr"/>
                      <a:r>
                        <a:rPr lang="en-IE" sz="2000" dirty="0" err="1" smtClean="0">
                          <a:solidFill>
                            <a:srgbClr val="FF0000"/>
                          </a:solidFill>
                        </a:rPr>
                        <a:t>int</a:t>
                      </a:r>
                      <a:endParaRPr lang="en-IE" sz="2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E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-2,147,483,648</a:t>
                      </a:r>
                      <a:endParaRPr lang="en-IE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E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2,147,483,647</a:t>
                      </a:r>
                      <a:endParaRPr lang="en-IE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E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IE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2809">
                <a:tc>
                  <a:txBody>
                    <a:bodyPr/>
                    <a:lstStyle/>
                    <a:p>
                      <a:pPr algn="ctr"/>
                      <a:r>
                        <a:rPr lang="en-IE" sz="2000" dirty="0" smtClean="0">
                          <a:solidFill>
                            <a:srgbClr val="FF0000"/>
                          </a:solidFill>
                        </a:rPr>
                        <a:t>float</a:t>
                      </a:r>
                      <a:endParaRPr lang="en-IE" sz="2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E" sz="2000" i="1" kern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Beyond </a:t>
                      </a:r>
                      <a:r>
                        <a:rPr lang="en-IE" sz="2000" i="1" kern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the scope of this course.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IE" sz="2400" i="1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E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0.0f</a:t>
                      </a:r>
                      <a:endParaRPr lang="en-IE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4767">
                <a:tc>
                  <a:txBody>
                    <a:bodyPr/>
                    <a:lstStyle/>
                    <a:p>
                      <a:pPr algn="ctr"/>
                      <a:r>
                        <a:rPr lang="en-IE" sz="2000" dirty="0" err="1" smtClean="0">
                          <a:solidFill>
                            <a:srgbClr val="FF0000"/>
                          </a:solidFill>
                        </a:rPr>
                        <a:t>boolean</a:t>
                      </a:r>
                      <a:endParaRPr lang="en-IE" sz="2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E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Holds either </a:t>
                      </a:r>
                      <a:r>
                        <a:rPr lang="en-IE" sz="20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r>
                        <a:rPr lang="en-IE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en-IE" sz="20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r>
                        <a:rPr lang="en-IE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and is typically used as a flag.</a:t>
                      </a:r>
                      <a:endParaRPr lang="en-IE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IE" sz="3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E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IE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90309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Declaring variables of </a:t>
            </a:r>
            <a:r>
              <a:rPr lang="en-US" sz="3600" dirty="0" smtClean="0"/>
              <a:t>an </a:t>
            </a:r>
            <a:r>
              <a:rPr lang="en-US" sz="3600" dirty="0" err="1" smtClean="0">
                <a:solidFill>
                  <a:srgbClr val="FF0000"/>
                </a:solidFill>
              </a:rPr>
              <a:t>int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/>
              <a:t>type</a:t>
            </a:r>
            <a:endParaRPr lang="en-US" sz="36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10" t="35087" r="31633" b="48517"/>
          <a:stretch/>
        </p:blipFill>
        <p:spPr bwMode="auto">
          <a:xfrm>
            <a:off x="287215" y="1905000"/>
            <a:ext cx="8628183" cy="2691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34198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Declaring variables of an </a:t>
            </a:r>
            <a:r>
              <a:rPr lang="en-US" sz="3600" dirty="0" err="1">
                <a:solidFill>
                  <a:srgbClr val="FF0000"/>
                </a:solidFill>
              </a:rPr>
              <a:t>int</a:t>
            </a:r>
            <a:r>
              <a:rPr lang="en-US" sz="3600" dirty="0">
                <a:solidFill>
                  <a:srgbClr val="FF0000"/>
                </a:solidFill>
              </a:rPr>
              <a:t> </a:t>
            </a:r>
            <a:r>
              <a:rPr lang="en-US" sz="3600" dirty="0" smtClean="0"/>
              <a:t>type – some errors</a:t>
            </a:r>
            <a:endParaRPr lang="en-US" sz="3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02" t="29195" r="35102" b="30667"/>
          <a:stretch/>
        </p:blipFill>
        <p:spPr bwMode="auto">
          <a:xfrm>
            <a:off x="432391" y="1565107"/>
            <a:ext cx="6120809" cy="515341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562600" y="2833763"/>
            <a:ext cx="2667000" cy="26161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sz="3200" dirty="0" smtClean="0"/>
              <a:t>Data types are case sensitive.</a:t>
            </a:r>
          </a:p>
          <a:p>
            <a:pPr algn="ctr"/>
            <a:endParaRPr lang="en-IE" sz="3600" dirty="0"/>
          </a:p>
          <a:p>
            <a:pPr algn="ctr"/>
            <a:r>
              <a:rPr lang="en-IE" sz="3200" dirty="0" err="1" smtClean="0">
                <a:solidFill>
                  <a:srgbClr val="FF0000"/>
                </a:solidFill>
              </a:rPr>
              <a:t>Int</a:t>
            </a:r>
            <a:r>
              <a:rPr lang="en-IE" sz="3200" dirty="0" smtClean="0">
                <a:solidFill>
                  <a:srgbClr val="FF0000"/>
                </a:solidFill>
              </a:rPr>
              <a:t> </a:t>
            </a:r>
            <a:r>
              <a:rPr lang="en-IE" sz="3200" dirty="0" smtClean="0"/>
              <a:t>is not valid.</a:t>
            </a:r>
          </a:p>
          <a:p>
            <a:pPr algn="ctr"/>
            <a:r>
              <a:rPr lang="en-IE" sz="3200" dirty="0" err="1">
                <a:solidFill>
                  <a:srgbClr val="FF0000"/>
                </a:solidFill>
              </a:rPr>
              <a:t>i</a:t>
            </a:r>
            <a:r>
              <a:rPr lang="en-IE" sz="3200" dirty="0" err="1" smtClean="0">
                <a:solidFill>
                  <a:srgbClr val="FF0000"/>
                </a:solidFill>
              </a:rPr>
              <a:t>nt</a:t>
            </a:r>
            <a:r>
              <a:rPr lang="en-IE" sz="3200" dirty="0" smtClean="0">
                <a:solidFill>
                  <a:srgbClr val="FF0000"/>
                </a:solidFill>
              </a:rPr>
              <a:t> </a:t>
            </a:r>
            <a:r>
              <a:rPr lang="en-IE" sz="3200" dirty="0" smtClean="0"/>
              <a:t>is valid.</a:t>
            </a:r>
            <a:endParaRPr lang="en-IE" sz="3200" dirty="0"/>
          </a:p>
        </p:txBody>
      </p:sp>
    </p:spTree>
    <p:extLst>
      <p:ext uri="{BB962C8B-B14F-4D97-AF65-F5344CB8AC3E}">
        <p14:creationId xmlns:p14="http://schemas.microsoft.com/office/powerpoint/2010/main" val="35006398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Declaring variables of an </a:t>
            </a:r>
            <a:r>
              <a:rPr lang="en-US" sz="3600" dirty="0" err="1">
                <a:solidFill>
                  <a:srgbClr val="FF0000"/>
                </a:solidFill>
              </a:rPr>
              <a:t>int</a:t>
            </a:r>
            <a:r>
              <a:rPr lang="en-US" sz="3600" dirty="0">
                <a:solidFill>
                  <a:srgbClr val="FF0000"/>
                </a:solidFill>
              </a:rPr>
              <a:t> </a:t>
            </a:r>
            <a:r>
              <a:rPr lang="en-US" sz="3600" dirty="0"/>
              <a:t>type – some errors</a:t>
            </a:r>
            <a:endParaRPr lang="en-I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42" t="21551" r="28912" b="52544"/>
          <a:stretch/>
        </p:blipFill>
        <p:spPr bwMode="auto">
          <a:xfrm>
            <a:off x="228600" y="1600200"/>
            <a:ext cx="8692116" cy="394794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6809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E" sz="4000" dirty="0" smtClean="0"/>
              <a:t>Java’s Primitive Data Types: </a:t>
            </a:r>
            <a:r>
              <a:rPr lang="en-IE" sz="4000" dirty="0" err="1" smtClean="0"/>
              <a:t>int</a:t>
            </a:r>
            <a:r>
              <a:rPr lang="en-IE" sz="4000" dirty="0" smtClean="0"/>
              <a:t> Example 3.1</a:t>
            </a:r>
            <a:endParaRPr lang="en-IE" dirty="0"/>
          </a:p>
        </p:txBody>
      </p:sp>
      <p:sp>
        <p:nvSpPr>
          <p:cNvPr id="4" name="Rectangle 3"/>
          <p:cNvSpPr/>
          <p:nvPr/>
        </p:nvSpPr>
        <p:spPr>
          <a:xfrm>
            <a:off x="3230202" y="6448563"/>
            <a:ext cx="5913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E" dirty="0" smtClean="0"/>
              <a:t>Based on the Processing Example: Basics</a:t>
            </a:r>
            <a:r>
              <a:rPr lang="en-IE" dirty="0"/>
              <a:t> </a:t>
            </a:r>
            <a:r>
              <a:rPr lang="en-IE" dirty="0" smtClean="0">
                <a:sym typeface="Wingdings" panose="05000000000000000000" pitchFamily="2" charset="2"/>
              </a:rPr>
              <a:t></a:t>
            </a:r>
            <a:r>
              <a:rPr lang="en-IE" dirty="0" smtClean="0"/>
              <a:t> Data </a:t>
            </a:r>
            <a:r>
              <a:rPr lang="en-IE" dirty="0" smtClean="0">
                <a:sym typeface="Wingdings" panose="05000000000000000000" pitchFamily="2" charset="2"/>
              </a:rPr>
              <a:t> </a:t>
            </a:r>
            <a:r>
              <a:rPr lang="en-IE" dirty="0" smtClean="0"/>
              <a:t>Variables</a:t>
            </a:r>
            <a:endParaRPr lang="en-I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25" t="11544" r="48298" b="53149"/>
          <a:stretch/>
        </p:blipFill>
        <p:spPr bwMode="auto">
          <a:xfrm>
            <a:off x="533400" y="1600199"/>
            <a:ext cx="4407568" cy="427271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764505" y="2514600"/>
            <a:ext cx="3810000" cy="35394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sz="2800" dirty="0" smtClean="0"/>
              <a:t>In this example, we have: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E" sz="2800" dirty="0" smtClean="0"/>
              <a:t>defined three variables (a, b and c)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E" sz="2800" dirty="0" smtClean="0"/>
              <a:t>that can hold whole numbers (</a:t>
            </a:r>
            <a:r>
              <a:rPr lang="en-IE" sz="2800" dirty="0" err="1" smtClean="0"/>
              <a:t>int</a:t>
            </a:r>
            <a:r>
              <a:rPr lang="en-IE" sz="2800" dirty="0" smtClean="0"/>
              <a:t>).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E" sz="2800" dirty="0"/>
              <a:t>a</a:t>
            </a:r>
            <a:r>
              <a:rPr lang="en-IE" sz="2800" dirty="0" smtClean="0"/>
              <a:t>nd are set with a starting value.</a:t>
            </a:r>
            <a:endParaRPr lang="en-IE" sz="2800" dirty="0"/>
          </a:p>
        </p:txBody>
      </p:sp>
    </p:spTree>
    <p:extLst>
      <p:ext uri="{BB962C8B-B14F-4D97-AF65-F5344CB8AC3E}">
        <p14:creationId xmlns:p14="http://schemas.microsoft.com/office/powerpoint/2010/main" val="4172645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3600" dirty="0"/>
              <a:t>Java’s Primitive Data Types: </a:t>
            </a:r>
            <a:r>
              <a:rPr lang="en-IE" sz="3600" dirty="0" err="1"/>
              <a:t>int</a:t>
            </a:r>
            <a:r>
              <a:rPr lang="en-IE" sz="3600" dirty="0"/>
              <a:t> </a:t>
            </a:r>
            <a:r>
              <a:rPr lang="en-IE" sz="3600" dirty="0" smtClean="0"/>
              <a:t>Example 3.2</a:t>
            </a:r>
            <a:endParaRPr lang="en-IE" sz="3600" dirty="0"/>
          </a:p>
        </p:txBody>
      </p:sp>
      <p:sp>
        <p:nvSpPr>
          <p:cNvPr id="4" name="Rectangle 3"/>
          <p:cNvSpPr/>
          <p:nvPr/>
        </p:nvSpPr>
        <p:spPr>
          <a:xfrm>
            <a:off x="3230202" y="6448563"/>
            <a:ext cx="5913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E" dirty="0" smtClean="0"/>
              <a:t>Based on the Processing Example: Basics</a:t>
            </a:r>
            <a:r>
              <a:rPr lang="en-IE" dirty="0"/>
              <a:t> </a:t>
            </a:r>
            <a:r>
              <a:rPr lang="en-IE" dirty="0" smtClean="0">
                <a:sym typeface="Wingdings" panose="05000000000000000000" pitchFamily="2" charset="2"/>
              </a:rPr>
              <a:t></a:t>
            </a:r>
            <a:r>
              <a:rPr lang="en-IE" dirty="0" smtClean="0"/>
              <a:t> Data </a:t>
            </a:r>
            <a:r>
              <a:rPr lang="en-IE" dirty="0" smtClean="0">
                <a:sym typeface="Wingdings" panose="05000000000000000000" pitchFamily="2" charset="2"/>
              </a:rPr>
              <a:t> </a:t>
            </a:r>
            <a:r>
              <a:rPr lang="en-IE" dirty="0" smtClean="0"/>
              <a:t>Variables</a:t>
            </a:r>
            <a:endParaRPr lang="en-I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10" t="11184" r="46367" b="49123"/>
          <a:stretch/>
        </p:blipFill>
        <p:spPr bwMode="auto">
          <a:xfrm>
            <a:off x="482991" y="1524000"/>
            <a:ext cx="4546209" cy="46489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8" t="25000" r="1176" b="19682"/>
          <a:stretch/>
        </p:blipFill>
        <p:spPr bwMode="auto">
          <a:xfrm>
            <a:off x="4648200" y="3962400"/>
            <a:ext cx="3368482" cy="2340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876800" y="1905000"/>
            <a:ext cx="3810000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sz="2800" dirty="0" smtClean="0"/>
              <a:t>We can pass the defined variables as values to functions.</a:t>
            </a:r>
          </a:p>
        </p:txBody>
      </p:sp>
    </p:spTree>
    <p:extLst>
      <p:ext uri="{BB962C8B-B14F-4D97-AF65-F5344CB8AC3E}">
        <p14:creationId xmlns:p14="http://schemas.microsoft.com/office/powerpoint/2010/main" val="40464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06" t="21769" r="35102" b="57878"/>
          <a:stretch/>
        </p:blipFill>
        <p:spPr bwMode="auto">
          <a:xfrm>
            <a:off x="433218" y="1676399"/>
            <a:ext cx="7644876" cy="328641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E" sz="3600" dirty="0"/>
              <a:t>Java’s Primitive Data Types: </a:t>
            </a:r>
            <a:r>
              <a:rPr lang="en-IE" sz="3600" dirty="0" smtClean="0"/>
              <a:t>float Example </a:t>
            </a:r>
            <a:r>
              <a:rPr lang="en-IE" sz="3600" dirty="0" smtClean="0"/>
              <a:t>3.3</a:t>
            </a:r>
            <a:endParaRPr lang="en-IE" sz="3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33" t="20761" r="65802" b="63429"/>
          <a:stretch/>
        </p:blipFill>
        <p:spPr bwMode="auto">
          <a:xfrm>
            <a:off x="6553200" y="3886200"/>
            <a:ext cx="2133600" cy="246161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990600" y="5168205"/>
            <a:ext cx="3810000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sz="2800" dirty="0" smtClean="0"/>
              <a:t>We can pass the defined variables as values to functions.</a:t>
            </a:r>
          </a:p>
        </p:txBody>
      </p:sp>
    </p:spTree>
    <p:extLst>
      <p:ext uri="{BB962C8B-B14F-4D97-AF65-F5344CB8AC3E}">
        <p14:creationId xmlns:p14="http://schemas.microsoft.com/office/powerpoint/2010/main" val="3415602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34" t="26402" r="41224" b="57986"/>
          <a:stretch/>
        </p:blipFill>
        <p:spPr bwMode="auto">
          <a:xfrm>
            <a:off x="457200" y="1605643"/>
            <a:ext cx="6629400" cy="278295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E" sz="3600" dirty="0"/>
              <a:t>Java’s Primitive Data Types: </a:t>
            </a:r>
            <a:r>
              <a:rPr lang="en-IE" sz="3600" dirty="0" smtClean="0"/>
              <a:t>float Example </a:t>
            </a:r>
            <a:r>
              <a:rPr lang="en-IE" sz="3600" dirty="0" smtClean="0"/>
              <a:t>3.4</a:t>
            </a:r>
            <a:endParaRPr lang="en-IE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4191000"/>
            <a:ext cx="7848600" cy="198515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sz="2800" dirty="0" smtClean="0"/>
              <a:t>Whole numbers can be placed into a </a:t>
            </a:r>
            <a:r>
              <a:rPr lang="en-IE" sz="2800" dirty="0" smtClean="0">
                <a:solidFill>
                  <a:srgbClr val="FF0000"/>
                </a:solidFill>
              </a:rPr>
              <a:t>float</a:t>
            </a:r>
            <a:r>
              <a:rPr lang="en-IE" sz="2800" dirty="0" smtClean="0"/>
              <a:t> variable.  </a:t>
            </a:r>
          </a:p>
          <a:p>
            <a:endParaRPr lang="en-IE" sz="1100" dirty="0" smtClean="0"/>
          </a:p>
          <a:p>
            <a:r>
              <a:rPr lang="en-IE" sz="2800" dirty="0" smtClean="0">
                <a:solidFill>
                  <a:srgbClr val="FF0000"/>
                </a:solidFill>
              </a:rPr>
              <a:t>Q: </a:t>
            </a:r>
            <a:r>
              <a:rPr lang="en-IE" sz="2800" dirty="0" smtClean="0"/>
              <a:t>Why?  </a:t>
            </a:r>
          </a:p>
          <a:p>
            <a:r>
              <a:rPr lang="en-IE" sz="2800" dirty="0" smtClean="0">
                <a:solidFill>
                  <a:srgbClr val="FF0000"/>
                </a:solidFill>
              </a:rPr>
              <a:t>A: </a:t>
            </a:r>
            <a:r>
              <a:rPr lang="en-IE" sz="2800" dirty="0" smtClean="0"/>
              <a:t>There is no loss of precision.  We are not loosing any data.</a:t>
            </a:r>
          </a:p>
        </p:txBody>
      </p:sp>
    </p:spTree>
    <p:extLst>
      <p:ext uri="{BB962C8B-B14F-4D97-AF65-F5344CB8AC3E}">
        <p14:creationId xmlns:p14="http://schemas.microsoft.com/office/powerpoint/2010/main" val="3908118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dirty="0" smtClean="0"/>
              <a:t>Variables.</a:t>
            </a:r>
          </a:p>
          <a:p>
            <a:pPr marL="0" indent="0">
              <a:buNone/>
            </a:pPr>
            <a:endParaRPr lang="en-IE" dirty="0" smtClean="0"/>
          </a:p>
          <a:p>
            <a:r>
              <a:rPr lang="en-IE" dirty="0" smtClean="0"/>
              <a:t>Java’s Primitive Data </a:t>
            </a:r>
            <a:r>
              <a:rPr lang="en-IE" dirty="0" smtClean="0"/>
              <a:t>Types.</a:t>
            </a:r>
          </a:p>
          <a:p>
            <a:endParaRPr lang="en-IE" dirty="0" smtClean="0"/>
          </a:p>
          <a:p>
            <a:r>
              <a:rPr lang="en-IE" dirty="0" smtClean="0"/>
              <a:t>Arithmetic operators and Order of Evaluation.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838200" y="4038600"/>
            <a:ext cx="76962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04355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Arithmetic Operators </a:t>
            </a:r>
            <a:endParaRPr lang="en-IE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3899192"/>
              </p:ext>
            </p:extLst>
          </p:nvPr>
        </p:nvGraphicFramePr>
        <p:xfrm>
          <a:off x="457200" y="1758944"/>
          <a:ext cx="8382000" cy="472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/>
                <a:gridCol w="2514600"/>
                <a:gridCol w="3886200"/>
              </a:tblGrid>
              <a:tr h="685800"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Arithmetic</a:t>
                      </a:r>
                      <a:r>
                        <a:rPr lang="en-IE" sz="2800" baseline="0" dirty="0" smtClean="0"/>
                        <a:t> Operator</a:t>
                      </a:r>
                      <a:endParaRPr lang="en-I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Explanation</a:t>
                      </a:r>
                      <a:endParaRPr lang="en-I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Example(s)</a:t>
                      </a:r>
                      <a:endParaRPr lang="en-IE" sz="2800" dirty="0"/>
                    </a:p>
                  </a:txBody>
                  <a:tcPr/>
                </a:tc>
              </a:tr>
              <a:tr h="771844">
                <a:tc>
                  <a:txBody>
                    <a:bodyPr/>
                    <a:lstStyle/>
                    <a:p>
                      <a:r>
                        <a:rPr lang="en-IE" sz="5400" dirty="0" smtClean="0"/>
                        <a:t>   +</a:t>
                      </a:r>
                      <a:endParaRPr lang="en-IE" sz="5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E" sz="2800" dirty="0" smtClean="0"/>
                        <a:t>Addition</a:t>
                      </a:r>
                      <a:endParaRPr lang="en-I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6 + 2</a:t>
                      </a:r>
                    </a:p>
                    <a:p>
                      <a:r>
                        <a:rPr lang="en-IE" sz="2800" dirty="0" err="1" smtClean="0"/>
                        <a:t>amountOwed</a:t>
                      </a:r>
                      <a:r>
                        <a:rPr lang="en-IE" sz="2800" baseline="0" dirty="0" smtClean="0"/>
                        <a:t>  + 10</a:t>
                      </a:r>
                      <a:endParaRPr lang="en-IE" sz="2800" dirty="0"/>
                    </a:p>
                  </a:txBody>
                  <a:tcPr/>
                </a:tc>
              </a:tr>
              <a:tr h="771844">
                <a:tc>
                  <a:txBody>
                    <a:bodyPr/>
                    <a:lstStyle/>
                    <a:p>
                      <a:r>
                        <a:rPr lang="en-IE" sz="5400" dirty="0" smtClean="0"/>
                        <a:t>   - </a:t>
                      </a:r>
                      <a:endParaRPr lang="en-IE" sz="5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E" sz="2800" dirty="0" smtClean="0"/>
                        <a:t>Subtraction</a:t>
                      </a:r>
                      <a:endParaRPr lang="en-I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6 – 2</a:t>
                      </a:r>
                    </a:p>
                    <a:p>
                      <a:r>
                        <a:rPr lang="en-IE" sz="2800" dirty="0" err="1" smtClean="0"/>
                        <a:t>amountOwed</a:t>
                      </a:r>
                      <a:r>
                        <a:rPr lang="en-IE" sz="2800" dirty="0" smtClean="0"/>
                        <a:t>  – 10</a:t>
                      </a:r>
                      <a:endParaRPr lang="en-IE" sz="2800" dirty="0"/>
                    </a:p>
                  </a:txBody>
                  <a:tcPr/>
                </a:tc>
              </a:tr>
              <a:tr h="771844">
                <a:tc>
                  <a:txBody>
                    <a:bodyPr/>
                    <a:lstStyle/>
                    <a:p>
                      <a:r>
                        <a:rPr lang="en-IE" sz="5400" dirty="0" smtClean="0"/>
                        <a:t>   *</a:t>
                      </a:r>
                      <a:endParaRPr lang="en-IE" sz="5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E" sz="2800" dirty="0" smtClean="0"/>
                        <a:t>Multiplication</a:t>
                      </a:r>
                      <a:endParaRPr lang="en-I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6 * 2</a:t>
                      </a:r>
                    </a:p>
                    <a:p>
                      <a:r>
                        <a:rPr lang="en-IE" sz="2800" dirty="0" err="1" smtClean="0"/>
                        <a:t>amountOwed</a:t>
                      </a:r>
                      <a:r>
                        <a:rPr lang="en-IE" sz="2800" dirty="0" smtClean="0"/>
                        <a:t> </a:t>
                      </a:r>
                      <a:r>
                        <a:rPr lang="en-IE" sz="2800" baseline="0" dirty="0" smtClean="0"/>
                        <a:t> *</a:t>
                      </a:r>
                      <a:r>
                        <a:rPr lang="en-IE" sz="2800" dirty="0" smtClean="0"/>
                        <a:t> 10</a:t>
                      </a:r>
                    </a:p>
                  </a:txBody>
                  <a:tcPr/>
                </a:tc>
              </a:tr>
              <a:tr h="771844">
                <a:tc>
                  <a:txBody>
                    <a:bodyPr/>
                    <a:lstStyle/>
                    <a:p>
                      <a:r>
                        <a:rPr lang="en-IE" sz="5400" dirty="0" smtClean="0"/>
                        <a:t>   /</a:t>
                      </a:r>
                      <a:endParaRPr lang="en-IE" sz="5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E" sz="2800" dirty="0" smtClean="0"/>
                        <a:t>Division</a:t>
                      </a:r>
                      <a:endParaRPr lang="en-I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6 / 2</a:t>
                      </a:r>
                    </a:p>
                    <a:p>
                      <a:r>
                        <a:rPr lang="en-IE" sz="2800" dirty="0" err="1" smtClean="0"/>
                        <a:t>amountOwed</a:t>
                      </a:r>
                      <a:r>
                        <a:rPr lang="en-IE" sz="2800" dirty="0" smtClean="0"/>
                        <a:t> </a:t>
                      </a:r>
                      <a:r>
                        <a:rPr lang="en-IE" sz="2800" baseline="0" dirty="0" smtClean="0"/>
                        <a:t> / </a:t>
                      </a:r>
                      <a:r>
                        <a:rPr lang="en-IE" sz="2800" dirty="0" smtClean="0"/>
                        <a:t>10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056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dirty="0" smtClean="0"/>
              <a:t>Variables.</a:t>
            </a:r>
          </a:p>
          <a:p>
            <a:pPr marL="0" indent="0">
              <a:buNone/>
            </a:pPr>
            <a:endParaRPr lang="en-IE" dirty="0" smtClean="0"/>
          </a:p>
          <a:p>
            <a:r>
              <a:rPr lang="en-IE" dirty="0" smtClean="0"/>
              <a:t>Java’s Primitive Data </a:t>
            </a:r>
            <a:r>
              <a:rPr lang="en-IE" dirty="0" smtClean="0"/>
              <a:t>Types.</a:t>
            </a:r>
          </a:p>
          <a:p>
            <a:endParaRPr lang="en-IE" dirty="0" smtClean="0"/>
          </a:p>
          <a:p>
            <a:r>
              <a:rPr lang="en-IE" dirty="0" smtClean="0"/>
              <a:t>Arithmetic operators and Order of Evaluation.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838200" y="1676400"/>
            <a:ext cx="48006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1039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Arithmetic operators: Example </a:t>
            </a:r>
            <a:r>
              <a:rPr lang="en-IE" dirty="0" smtClean="0"/>
              <a:t>3.5</a:t>
            </a:r>
            <a:endParaRPr lang="en-IE" dirty="0"/>
          </a:p>
        </p:txBody>
      </p:sp>
      <p:sp>
        <p:nvSpPr>
          <p:cNvPr id="4" name="Rectangle 3"/>
          <p:cNvSpPr/>
          <p:nvPr/>
        </p:nvSpPr>
        <p:spPr>
          <a:xfrm>
            <a:off x="3230202" y="6448563"/>
            <a:ext cx="5913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E" dirty="0" smtClean="0"/>
              <a:t>Based on the Processing Example: Basics</a:t>
            </a:r>
            <a:r>
              <a:rPr lang="en-IE" dirty="0"/>
              <a:t> </a:t>
            </a:r>
            <a:r>
              <a:rPr lang="en-IE" dirty="0" smtClean="0">
                <a:sym typeface="Wingdings" panose="05000000000000000000" pitchFamily="2" charset="2"/>
              </a:rPr>
              <a:t></a:t>
            </a:r>
            <a:r>
              <a:rPr lang="en-IE" dirty="0" smtClean="0"/>
              <a:t> Data </a:t>
            </a:r>
            <a:r>
              <a:rPr lang="en-IE" dirty="0" smtClean="0">
                <a:sym typeface="Wingdings" panose="05000000000000000000" pitchFamily="2" charset="2"/>
              </a:rPr>
              <a:t> </a:t>
            </a:r>
            <a:r>
              <a:rPr lang="en-IE" dirty="0" smtClean="0"/>
              <a:t>Variables</a:t>
            </a:r>
            <a:endParaRPr lang="en-I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6" t="32728" r="78393" b="35009"/>
          <a:stretch/>
        </p:blipFill>
        <p:spPr bwMode="auto">
          <a:xfrm>
            <a:off x="457200" y="1779814"/>
            <a:ext cx="4267200" cy="456870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74" t="23661" r="18877" b="19866"/>
          <a:stretch/>
        </p:blipFill>
        <p:spPr bwMode="auto">
          <a:xfrm>
            <a:off x="3962400" y="1600200"/>
            <a:ext cx="4788854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810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Arithmetic operators: Example </a:t>
            </a:r>
            <a:r>
              <a:rPr lang="en-IE" dirty="0" smtClean="0"/>
              <a:t>3.6</a:t>
            </a:r>
            <a:endParaRPr lang="en-IE" dirty="0"/>
          </a:p>
        </p:txBody>
      </p:sp>
      <p:sp>
        <p:nvSpPr>
          <p:cNvPr id="4" name="Rectangle 3"/>
          <p:cNvSpPr/>
          <p:nvPr/>
        </p:nvSpPr>
        <p:spPr>
          <a:xfrm>
            <a:off x="3230202" y="6448563"/>
            <a:ext cx="5913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E" dirty="0" smtClean="0"/>
              <a:t>Based on the Processing Example: Basics</a:t>
            </a:r>
            <a:r>
              <a:rPr lang="en-IE" dirty="0"/>
              <a:t> </a:t>
            </a:r>
            <a:r>
              <a:rPr lang="en-IE" dirty="0" smtClean="0">
                <a:sym typeface="Wingdings" panose="05000000000000000000" pitchFamily="2" charset="2"/>
              </a:rPr>
              <a:t></a:t>
            </a:r>
            <a:r>
              <a:rPr lang="en-IE" dirty="0" smtClean="0"/>
              <a:t> Data </a:t>
            </a:r>
            <a:r>
              <a:rPr lang="en-IE" dirty="0" smtClean="0">
                <a:sym typeface="Wingdings" panose="05000000000000000000" pitchFamily="2" charset="2"/>
              </a:rPr>
              <a:t> </a:t>
            </a:r>
            <a:r>
              <a:rPr lang="en-IE" dirty="0" smtClean="0"/>
              <a:t>Variables</a:t>
            </a:r>
            <a:endParaRPr lang="en-I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7" t="26116" r="78916" b="25223"/>
          <a:stretch/>
        </p:blipFill>
        <p:spPr bwMode="auto">
          <a:xfrm>
            <a:off x="152400" y="1229601"/>
            <a:ext cx="3178629" cy="517119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00" t="23437" r="19002" b="19196"/>
          <a:stretch/>
        </p:blipFill>
        <p:spPr bwMode="auto">
          <a:xfrm>
            <a:off x="3581400" y="1823357"/>
            <a:ext cx="4865914" cy="4196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40260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Arithmetic operators: Example </a:t>
            </a:r>
            <a:r>
              <a:rPr lang="en-IE" dirty="0" smtClean="0"/>
              <a:t>3.7</a:t>
            </a:r>
            <a:endParaRPr lang="en-IE" dirty="0"/>
          </a:p>
        </p:txBody>
      </p:sp>
      <p:sp>
        <p:nvSpPr>
          <p:cNvPr id="4" name="Rectangle 3"/>
          <p:cNvSpPr/>
          <p:nvPr/>
        </p:nvSpPr>
        <p:spPr>
          <a:xfrm>
            <a:off x="3230202" y="6448563"/>
            <a:ext cx="5913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E" dirty="0" smtClean="0"/>
              <a:t>Based on the Processing Example: Basics</a:t>
            </a:r>
            <a:r>
              <a:rPr lang="en-IE" dirty="0"/>
              <a:t> </a:t>
            </a:r>
            <a:r>
              <a:rPr lang="en-IE" dirty="0" smtClean="0">
                <a:sym typeface="Wingdings" panose="05000000000000000000" pitchFamily="2" charset="2"/>
              </a:rPr>
              <a:t></a:t>
            </a:r>
            <a:r>
              <a:rPr lang="en-IE" dirty="0" smtClean="0"/>
              <a:t> Data </a:t>
            </a:r>
            <a:r>
              <a:rPr lang="en-IE" dirty="0" smtClean="0">
                <a:sym typeface="Wingdings" panose="05000000000000000000" pitchFamily="2" charset="2"/>
              </a:rPr>
              <a:t> </a:t>
            </a:r>
            <a:r>
              <a:rPr lang="en-IE" dirty="0" smtClean="0"/>
              <a:t>Variables</a:t>
            </a:r>
            <a:endParaRPr lang="en-IE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6" t="25670" r="79240" b="40625"/>
          <a:stretch/>
        </p:blipFill>
        <p:spPr bwMode="auto">
          <a:xfrm>
            <a:off x="421820" y="1654689"/>
            <a:ext cx="3635635" cy="428891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49" t="23661" r="26280" b="44940"/>
          <a:stretch/>
        </p:blipFill>
        <p:spPr bwMode="auto">
          <a:xfrm>
            <a:off x="3640347" y="2275144"/>
            <a:ext cx="5243646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81603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Arithmetic Operators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smtClean="0"/>
              <a:t>If you want to keep track of how many times something happens, you are keeping a </a:t>
            </a:r>
            <a:r>
              <a:rPr lang="en-IE" b="1" dirty="0" smtClean="0"/>
              <a:t>running total</a:t>
            </a:r>
            <a:r>
              <a:rPr lang="en-IE" dirty="0"/>
              <a:t> </a:t>
            </a:r>
            <a:r>
              <a:rPr lang="en-IE" dirty="0" smtClean="0"/>
              <a:t>e.g.</a:t>
            </a:r>
          </a:p>
          <a:p>
            <a:pPr lvl="1"/>
            <a:r>
              <a:rPr lang="en-IE" dirty="0" smtClean="0"/>
              <a:t>The number of times you drew a line on the computer screen.  </a:t>
            </a:r>
          </a:p>
          <a:p>
            <a:pPr lvl="1"/>
            <a:r>
              <a:rPr lang="en-IE" dirty="0" smtClean="0"/>
              <a:t>As each line is drawn, you add one to your counter variable. </a:t>
            </a:r>
          </a:p>
        </p:txBody>
      </p:sp>
    </p:spTree>
    <p:extLst>
      <p:ext uri="{BB962C8B-B14F-4D97-AF65-F5344CB8AC3E}">
        <p14:creationId xmlns:p14="http://schemas.microsoft.com/office/powerpoint/2010/main" val="2952140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Arithmetic Operators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867400" cy="4525963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E" b="1" dirty="0" err="1">
                <a:solidFill>
                  <a:schemeClr val="tx1"/>
                </a:solidFill>
              </a:rPr>
              <a:t>int</a:t>
            </a:r>
            <a:r>
              <a:rPr lang="en-IE" b="1" dirty="0">
                <a:solidFill>
                  <a:schemeClr val="tx1"/>
                </a:solidFill>
              </a:rPr>
              <a:t> counter = 0;</a:t>
            </a:r>
          </a:p>
          <a:p>
            <a:pPr marL="0" indent="0">
              <a:buNone/>
            </a:pPr>
            <a:endParaRPr lang="en-IE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IE" dirty="0">
                <a:solidFill>
                  <a:schemeClr val="tx1"/>
                </a:solidFill>
              </a:rPr>
              <a:t>void draw()</a:t>
            </a:r>
          </a:p>
          <a:p>
            <a:pPr marL="0" indent="0">
              <a:buNone/>
            </a:pPr>
            <a:r>
              <a:rPr lang="en-IE" dirty="0">
                <a:solidFill>
                  <a:schemeClr val="tx1"/>
                </a:solidFill>
              </a:rPr>
              <a:t>{</a:t>
            </a:r>
          </a:p>
          <a:p>
            <a:pPr marL="0" indent="0">
              <a:buNone/>
            </a:pPr>
            <a:r>
              <a:rPr lang="en-IE" dirty="0">
                <a:solidFill>
                  <a:schemeClr val="tx1"/>
                </a:solidFill>
              </a:rPr>
              <a:t>  line (</a:t>
            </a:r>
            <a:r>
              <a:rPr lang="en-IE" dirty="0" err="1">
                <a:solidFill>
                  <a:schemeClr val="tx1"/>
                </a:solidFill>
              </a:rPr>
              <a:t>mouseX</a:t>
            </a:r>
            <a:r>
              <a:rPr lang="en-IE" dirty="0">
                <a:solidFill>
                  <a:schemeClr val="tx1"/>
                </a:solidFill>
              </a:rPr>
              <a:t>, </a:t>
            </a:r>
            <a:r>
              <a:rPr lang="en-IE" dirty="0" err="1">
                <a:solidFill>
                  <a:schemeClr val="tx1"/>
                </a:solidFill>
              </a:rPr>
              <a:t>mouseY</a:t>
            </a:r>
            <a:r>
              <a:rPr lang="en-IE" dirty="0">
                <a:solidFill>
                  <a:schemeClr val="tx1"/>
                </a:solidFill>
              </a:rPr>
              <a:t>, 50,50);</a:t>
            </a:r>
          </a:p>
          <a:p>
            <a:pPr marL="0" indent="0">
              <a:buNone/>
            </a:pPr>
            <a:r>
              <a:rPr lang="en-IE" b="1" dirty="0">
                <a:solidFill>
                  <a:schemeClr val="tx1"/>
                </a:solidFill>
              </a:rPr>
              <a:t>  counter = counter + 1;</a:t>
            </a:r>
          </a:p>
          <a:p>
            <a:pPr marL="0" indent="0">
              <a:buNone/>
            </a:pPr>
            <a:r>
              <a:rPr lang="en-IE" dirty="0"/>
              <a:t>  </a:t>
            </a:r>
            <a:r>
              <a:rPr lang="en-IE" dirty="0" err="1" smtClean="0"/>
              <a:t>println</a:t>
            </a:r>
            <a:r>
              <a:rPr lang="en-IE" dirty="0" smtClean="0"/>
              <a:t> </a:t>
            </a:r>
            <a:r>
              <a:rPr lang="en-IE" dirty="0"/>
              <a:t>(</a:t>
            </a:r>
            <a:r>
              <a:rPr lang="en-IE" dirty="0" smtClean="0"/>
              <a:t>counter);</a:t>
            </a:r>
            <a:endParaRPr lang="en-IE" dirty="0"/>
          </a:p>
          <a:p>
            <a:pPr marL="0" indent="0">
              <a:buNone/>
            </a:pPr>
            <a:r>
              <a:rPr lang="en-IE" dirty="0"/>
              <a:t>}</a:t>
            </a:r>
            <a:endParaRPr lang="en-IE" dirty="0" smtClean="0"/>
          </a:p>
        </p:txBody>
      </p:sp>
    </p:spTree>
    <p:extLst>
      <p:ext uri="{BB962C8B-B14F-4D97-AF65-F5344CB8AC3E}">
        <p14:creationId xmlns:p14="http://schemas.microsoft.com/office/powerpoint/2010/main" val="11264342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Arithmetic Operators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smtClean="0"/>
              <a:t>These examples are straightforward uses of the arithmetic operators.</a:t>
            </a:r>
          </a:p>
          <a:p>
            <a:r>
              <a:rPr lang="en-IE" dirty="0" smtClean="0"/>
              <a:t>However, we typically want to do more complex calculations involving many arithmetic operators.</a:t>
            </a:r>
          </a:p>
          <a:p>
            <a:r>
              <a:rPr lang="en-IE" dirty="0" smtClean="0"/>
              <a:t>To do this, we need to understand the </a:t>
            </a:r>
            <a:r>
              <a:rPr lang="en-IE" b="1" dirty="0" smtClean="0"/>
              <a:t>Order of Evaluation.</a:t>
            </a:r>
          </a:p>
        </p:txBody>
      </p:sp>
    </p:spTree>
    <p:extLst>
      <p:ext uri="{BB962C8B-B14F-4D97-AF65-F5344CB8AC3E}">
        <p14:creationId xmlns:p14="http://schemas.microsoft.com/office/powerpoint/2010/main" val="14611041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Order of Evaluation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 smtClean="0"/>
              <a:t>Brackets ()</a:t>
            </a:r>
          </a:p>
          <a:p>
            <a:r>
              <a:rPr lang="en-IE" dirty="0" smtClean="0"/>
              <a:t>Multiplication (*)</a:t>
            </a:r>
          </a:p>
          <a:p>
            <a:r>
              <a:rPr lang="en-IE" dirty="0" smtClean="0"/>
              <a:t>Division (/)</a:t>
            </a:r>
          </a:p>
          <a:p>
            <a:r>
              <a:rPr lang="en-IE" dirty="0" smtClean="0"/>
              <a:t>Addition (+)</a:t>
            </a:r>
          </a:p>
          <a:p>
            <a:r>
              <a:rPr lang="en-IE" dirty="0" smtClean="0"/>
              <a:t>Subtraction (-)</a:t>
            </a:r>
          </a:p>
          <a:p>
            <a:endParaRPr lang="en-IE" dirty="0"/>
          </a:p>
          <a:p>
            <a:pPr marL="0" indent="0" algn="ctr">
              <a:buNone/>
            </a:pPr>
            <a:r>
              <a:rPr lang="en-IE" dirty="0" err="1">
                <a:solidFill>
                  <a:srgbClr val="FF0000"/>
                </a:solidFill>
              </a:rPr>
              <a:t>B</a:t>
            </a:r>
            <a:r>
              <a:rPr lang="en-IE" dirty="0" err="1"/>
              <a:t>o</a:t>
            </a:r>
            <a:r>
              <a:rPr lang="en-IE" dirty="0" err="1">
                <a:solidFill>
                  <a:srgbClr val="FF0000"/>
                </a:solidFill>
              </a:rPr>
              <a:t>MDAS</a:t>
            </a:r>
            <a:endParaRPr lang="en-IE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IE" dirty="0">
                <a:solidFill>
                  <a:srgbClr val="FF0000"/>
                </a:solidFill>
              </a:rPr>
              <a:t>B</a:t>
            </a:r>
            <a:r>
              <a:rPr lang="en-IE" dirty="0"/>
              <a:t>eware </a:t>
            </a:r>
            <a:r>
              <a:rPr lang="en-IE" dirty="0">
                <a:solidFill>
                  <a:srgbClr val="FF0000"/>
                </a:solidFill>
              </a:rPr>
              <a:t>M</a:t>
            </a:r>
            <a:r>
              <a:rPr lang="en-IE" dirty="0"/>
              <a:t>y </a:t>
            </a:r>
            <a:r>
              <a:rPr lang="en-IE" dirty="0">
                <a:solidFill>
                  <a:srgbClr val="FF0000"/>
                </a:solidFill>
              </a:rPr>
              <a:t>D</a:t>
            </a:r>
            <a:r>
              <a:rPr lang="en-IE" dirty="0"/>
              <a:t>ear </a:t>
            </a:r>
            <a:r>
              <a:rPr lang="en-IE" dirty="0">
                <a:solidFill>
                  <a:srgbClr val="FF0000"/>
                </a:solidFill>
              </a:rPr>
              <a:t>A</a:t>
            </a:r>
            <a:r>
              <a:rPr lang="en-IE" dirty="0"/>
              <a:t>unt </a:t>
            </a:r>
            <a:r>
              <a:rPr lang="en-IE" dirty="0">
                <a:solidFill>
                  <a:srgbClr val="FF0000"/>
                </a:solidFill>
              </a:rPr>
              <a:t>S</a:t>
            </a:r>
            <a:r>
              <a:rPr lang="en-IE" dirty="0"/>
              <a:t>ally</a:t>
            </a:r>
          </a:p>
        </p:txBody>
      </p:sp>
    </p:spTree>
    <p:extLst>
      <p:ext uri="{BB962C8B-B14F-4D97-AF65-F5344CB8AC3E}">
        <p14:creationId xmlns:p14="http://schemas.microsoft.com/office/powerpoint/2010/main" val="23567399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Order of Evaluation - Quiz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E" dirty="0" smtClean="0"/>
              <a:t>What are the results of these calculations?</a:t>
            </a:r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r>
              <a:rPr lang="en-IE" dirty="0" smtClean="0"/>
              <a:t>	Q1: 		3+6*5-2</a:t>
            </a:r>
          </a:p>
          <a:p>
            <a:pPr marL="0" indent="0">
              <a:buNone/>
            </a:pPr>
            <a:r>
              <a:rPr lang="en-IE" dirty="0" smtClean="0"/>
              <a:t>	Q2</a:t>
            </a:r>
            <a:r>
              <a:rPr lang="en-IE" dirty="0"/>
              <a:t>:		3+6</a:t>
            </a:r>
            <a:r>
              <a:rPr lang="en-IE" dirty="0" smtClean="0"/>
              <a:t>*(5-2)</a:t>
            </a:r>
          </a:p>
          <a:p>
            <a:pPr marL="0" indent="0">
              <a:buNone/>
            </a:pPr>
            <a:r>
              <a:rPr lang="en-IE" dirty="0" smtClean="0"/>
              <a:t>	Q3</a:t>
            </a:r>
            <a:r>
              <a:rPr lang="en-IE" dirty="0"/>
              <a:t>:		</a:t>
            </a:r>
            <a:r>
              <a:rPr lang="en-IE" dirty="0" smtClean="0"/>
              <a:t>(3+6)*5-2</a:t>
            </a:r>
          </a:p>
          <a:p>
            <a:pPr marL="0" indent="0">
              <a:buNone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4660236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Questions?</a:t>
            </a:r>
            <a:endParaRPr lang="en-IE" dirty="0"/>
          </a:p>
        </p:txBody>
      </p:sp>
      <p:pic>
        <p:nvPicPr>
          <p:cNvPr id="3074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057400"/>
            <a:ext cx="4343400" cy="350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35498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5" t="34721" r="36526" b="32640"/>
          <a:stretch/>
        </p:blipFill>
        <p:spPr bwMode="auto">
          <a:xfrm>
            <a:off x="2362200" y="1524000"/>
            <a:ext cx="4343400" cy="3002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1" y="5715000"/>
            <a:ext cx="3771900" cy="8477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53000" y="5892225"/>
            <a:ext cx="40727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600" dirty="0">
                <a:solidFill>
                  <a:schemeClr val="tx2">
                    <a:lumMod val="75000"/>
                  </a:schemeClr>
                </a:solidFill>
              </a:rPr>
              <a:t>Department of </a:t>
            </a:r>
            <a:r>
              <a:rPr lang="en-IE" sz="1600" dirty="0" smtClean="0">
                <a:solidFill>
                  <a:schemeClr val="tx2">
                    <a:lumMod val="75000"/>
                  </a:schemeClr>
                </a:solidFill>
              </a:rPr>
              <a:t>Computing and Mathematics</a:t>
            </a:r>
          </a:p>
          <a:p>
            <a:r>
              <a:rPr lang="en-IE" sz="1600" dirty="0">
                <a:solidFill>
                  <a:schemeClr val="tx2">
                    <a:lumMod val="75000"/>
                  </a:schemeClr>
                </a:solidFill>
              </a:rPr>
              <a:t>http://www.wit.ie/</a:t>
            </a:r>
          </a:p>
        </p:txBody>
      </p:sp>
    </p:spTree>
    <p:extLst>
      <p:ext uri="{BB962C8B-B14F-4D97-AF65-F5344CB8AC3E}">
        <p14:creationId xmlns:p14="http://schemas.microsoft.com/office/powerpoint/2010/main" val="4284414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Variables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E" dirty="0" smtClean="0"/>
              <a:t>In Programming, variables:</a:t>
            </a:r>
          </a:p>
          <a:p>
            <a:r>
              <a:rPr lang="en-IE" dirty="0" smtClean="0"/>
              <a:t>are </a:t>
            </a:r>
            <a:r>
              <a:rPr lang="en-IE" dirty="0"/>
              <a:t>created </a:t>
            </a:r>
            <a:r>
              <a:rPr lang="en-IE" dirty="0" smtClean="0"/>
              <a:t>(defined) in </a:t>
            </a:r>
            <a:r>
              <a:rPr lang="en-IE" dirty="0"/>
              <a:t>your </a:t>
            </a:r>
            <a:r>
              <a:rPr lang="en-IE" dirty="0" smtClean="0"/>
              <a:t>programs.</a:t>
            </a:r>
            <a:endParaRPr lang="en-IE" dirty="0"/>
          </a:p>
          <a:p>
            <a:r>
              <a:rPr lang="en-IE" dirty="0" smtClean="0"/>
              <a:t>are used to store data (whose value can change over time).</a:t>
            </a:r>
          </a:p>
          <a:p>
            <a:r>
              <a:rPr lang="en-IE" dirty="0" smtClean="0"/>
              <a:t>have a data type.</a:t>
            </a:r>
          </a:p>
          <a:p>
            <a:r>
              <a:rPr lang="en-IE" dirty="0" smtClean="0"/>
              <a:t>have a name.</a:t>
            </a:r>
          </a:p>
          <a:p>
            <a:r>
              <a:rPr lang="en-IE" dirty="0"/>
              <a:t>a</a:t>
            </a:r>
            <a:r>
              <a:rPr lang="en-IE" dirty="0" smtClean="0"/>
              <a:t>re a VERY important programming concept.</a:t>
            </a:r>
          </a:p>
        </p:txBody>
      </p:sp>
    </p:spTree>
    <p:extLst>
      <p:ext uri="{BB962C8B-B14F-4D97-AF65-F5344CB8AC3E}">
        <p14:creationId xmlns:p14="http://schemas.microsoft.com/office/powerpoint/2010/main" val="2016246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Variable names…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>
            <a:noAutofit/>
          </a:bodyPr>
          <a:lstStyle/>
          <a:p>
            <a:r>
              <a:rPr lang="en-IE" sz="2500" dirty="0" smtClean="0"/>
              <a:t>Are case-sensitive</a:t>
            </a:r>
            <a:r>
              <a:rPr lang="en-IE" sz="2500" dirty="0"/>
              <a:t>. </a:t>
            </a:r>
            <a:endParaRPr lang="en-IE" sz="2500" dirty="0" smtClean="0"/>
          </a:p>
          <a:p>
            <a:r>
              <a:rPr lang="en-IE" sz="2500" dirty="0" smtClean="0"/>
              <a:t>Can </a:t>
            </a:r>
            <a:r>
              <a:rPr lang="en-IE" sz="2500" dirty="0" smtClean="0"/>
              <a:t>be any length you choose.</a:t>
            </a:r>
          </a:p>
          <a:p>
            <a:r>
              <a:rPr lang="en-IE" sz="2500" dirty="0" smtClean="0"/>
              <a:t>Must </a:t>
            </a:r>
            <a:r>
              <a:rPr lang="en-IE" sz="2500" dirty="0"/>
              <a:t>not be a </a:t>
            </a:r>
            <a:r>
              <a:rPr lang="en-IE" sz="2500" b="1" dirty="0"/>
              <a:t>keyword or reserved </a:t>
            </a:r>
            <a:r>
              <a:rPr lang="en-IE" sz="2500" b="1" dirty="0" smtClean="0"/>
              <a:t>word</a:t>
            </a:r>
            <a:r>
              <a:rPr lang="en-IE" sz="2500" b="1" dirty="0"/>
              <a:t> </a:t>
            </a:r>
            <a:r>
              <a:rPr lang="en-IE" sz="2500" dirty="0" smtClean="0"/>
              <a:t>e.g. </a:t>
            </a:r>
            <a:r>
              <a:rPr lang="en-IE" sz="2500" dirty="0" err="1" smtClean="0"/>
              <a:t>int</a:t>
            </a:r>
            <a:r>
              <a:rPr lang="en-IE" sz="2500" dirty="0" smtClean="0"/>
              <a:t>, while, etc.</a:t>
            </a:r>
          </a:p>
          <a:p>
            <a:r>
              <a:rPr lang="en-IE" sz="2500" dirty="0" smtClean="0"/>
              <a:t>Cannot contain white spaces (i.e. space bar value</a:t>
            </a:r>
            <a:r>
              <a:rPr lang="en-IE" sz="2500" dirty="0" smtClean="0"/>
              <a:t>).</a:t>
            </a:r>
          </a:p>
          <a:p>
            <a:r>
              <a:rPr lang="en-IE" sz="2500" dirty="0" smtClean="0"/>
              <a:t>Should use full words instead of abbreviations e.g. </a:t>
            </a:r>
            <a:r>
              <a:rPr lang="en-IE" sz="2400" dirty="0" smtClean="0">
                <a:solidFill>
                  <a:srgbClr val="FF0000"/>
                </a:solidFill>
              </a:rPr>
              <a:t>ratio</a:t>
            </a:r>
            <a:r>
              <a:rPr lang="en-IE" sz="2400" dirty="0" smtClean="0"/>
              <a:t> </a:t>
            </a:r>
            <a:r>
              <a:rPr lang="en-IE" sz="2400" dirty="0"/>
              <a:t>and </a:t>
            </a:r>
            <a:r>
              <a:rPr lang="en-IE" sz="2400" dirty="0">
                <a:solidFill>
                  <a:srgbClr val="FF0000"/>
                </a:solidFill>
              </a:rPr>
              <a:t>gear</a:t>
            </a:r>
            <a:r>
              <a:rPr lang="en-IE" sz="2400" dirty="0"/>
              <a:t> </a:t>
            </a:r>
            <a:r>
              <a:rPr lang="en-IE" sz="2400" dirty="0" smtClean="0"/>
              <a:t>is better than </a:t>
            </a:r>
            <a:r>
              <a:rPr lang="en-IE" sz="2400" dirty="0" smtClean="0">
                <a:solidFill>
                  <a:srgbClr val="FF0000"/>
                </a:solidFill>
              </a:rPr>
              <a:t>r </a:t>
            </a:r>
            <a:r>
              <a:rPr lang="en-IE" sz="2400" dirty="0"/>
              <a:t>and</a:t>
            </a:r>
            <a:r>
              <a:rPr lang="en-IE" sz="2400" dirty="0">
                <a:solidFill>
                  <a:srgbClr val="FF0000"/>
                </a:solidFill>
              </a:rPr>
              <a:t> g</a:t>
            </a:r>
            <a:r>
              <a:rPr lang="en-IE" sz="2400" dirty="0"/>
              <a:t>. </a:t>
            </a:r>
            <a:endParaRPr lang="en-IE" sz="2400" dirty="0" smtClean="0"/>
          </a:p>
          <a:p>
            <a:r>
              <a:rPr lang="en-IE" sz="2500" dirty="0"/>
              <a:t>If the name consists of:</a:t>
            </a:r>
          </a:p>
          <a:p>
            <a:pPr lvl="1"/>
            <a:r>
              <a:rPr lang="en-IE" sz="2000" dirty="0"/>
              <a:t>only one word, spell that word in all lowercase letters e.g. </a:t>
            </a:r>
            <a:r>
              <a:rPr lang="en-IE" sz="2000" dirty="0" smtClean="0">
                <a:solidFill>
                  <a:srgbClr val="FF0000"/>
                </a:solidFill>
              </a:rPr>
              <a:t>gear</a:t>
            </a:r>
            <a:r>
              <a:rPr lang="en-IE" sz="2000" dirty="0" smtClean="0"/>
              <a:t>.</a:t>
            </a:r>
            <a:endParaRPr lang="en-IE" sz="2000" dirty="0"/>
          </a:p>
          <a:p>
            <a:pPr lvl="1"/>
            <a:r>
              <a:rPr lang="en-IE" sz="2000" dirty="0"/>
              <a:t>more than one word, capitalise the first letter of each subsequent word e.g. </a:t>
            </a:r>
            <a:r>
              <a:rPr lang="en-IE" sz="2000" dirty="0" err="1" smtClean="0">
                <a:solidFill>
                  <a:srgbClr val="FF0000"/>
                </a:solidFill>
              </a:rPr>
              <a:t>engineSize</a:t>
            </a:r>
            <a:r>
              <a:rPr lang="en-IE" sz="2000" dirty="0"/>
              <a:t> and </a:t>
            </a:r>
            <a:r>
              <a:rPr lang="en-IE" sz="2000" dirty="0" err="1">
                <a:solidFill>
                  <a:srgbClr val="FF0000"/>
                </a:solidFill>
              </a:rPr>
              <a:t>currentGear</a:t>
            </a:r>
            <a:r>
              <a:rPr lang="en-IE" sz="2000" dirty="0" smtClean="0"/>
              <a:t>.</a:t>
            </a:r>
            <a:endParaRPr lang="en-IE" sz="2400" dirty="0" smtClean="0"/>
          </a:p>
          <a:p>
            <a:endParaRPr lang="en-IE" dirty="0"/>
          </a:p>
          <a:p>
            <a:endParaRPr lang="en-IE" sz="25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60252" y="6519446"/>
            <a:ext cx="8991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1600" dirty="0"/>
              <a:t>https://docs.oracle.com/javase/tutorial/java/nutsandbolts/variables.html</a:t>
            </a:r>
          </a:p>
        </p:txBody>
      </p:sp>
    </p:spTree>
    <p:extLst>
      <p:ext uri="{BB962C8B-B14F-4D97-AF65-F5344CB8AC3E}">
        <p14:creationId xmlns:p14="http://schemas.microsoft.com/office/powerpoint/2010/main" val="749991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Assignment Statement</a:t>
            </a:r>
            <a:endParaRPr 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24000"/>
            <a:ext cx="8229600" cy="4525963"/>
          </a:xfrm>
        </p:spPr>
        <p:txBody>
          <a:bodyPr>
            <a:noAutofit/>
          </a:bodyPr>
          <a:lstStyle/>
          <a:p>
            <a:r>
              <a:rPr lang="en-US" sz="2600" dirty="0"/>
              <a:t>Values are stored </a:t>
            </a:r>
            <a:r>
              <a:rPr lang="en-US" sz="2600" dirty="0" smtClean="0"/>
              <a:t>in variables via </a:t>
            </a:r>
            <a:r>
              <a:rPr lang="en-US" sz="2600" dirty="0"/>
              <a:t>assignment statements</a:t>
            </a:r>
            <a:r>
              <a:rPr lang="en-US" sz="2600" dirty="0" smtClean="0"/>
              <a:t>:</a:t>
            </a:r>
          </a:p>
          <a:p>
            <a:endParaRPr lang="en-US" sz="2600" dirty="0"/>
          </a:p>
          <a:p>
            <a:endParaRPr lang="en-US" sz="2600" dirty="0"/>
          </a:p>
          <a:p>
            <a:pPr marL="0" indent="0">
              <a:buNone/>
            </a:pPr>
            <a:endParaRPr lang="en-US" sz="2600" dirty="0" smtClean="0"/>
          </a:p>
          <a:p>
            <a:endParaRPr lang="en-US" sz="2600" dirty="0" smtClean="0"/>
          </a:p>
          <a:p>
            <a:r>
              <a:rPr lang="en-US" sz="2600" dirty="0" smtClean="0"/>
              <a:t>A </a:t>
            </a:r>
            <a:r>
              <a:rPr lang="en-US" sz="2600" dirty="0"/>
              <a:t>variable stores a single value, so any previous value is </a:t>
            </a:r>
            <a:r>
              <a:rPr lang="en-US" sz="2600" dirty="0" smtClean="0"/>
              <a:t>lost.</a:t>
            </a:r>
          </a:p>
          <a:p>
            <a:r>
              <a:rPr lang="en-US" sz="2600" dirty="0" smtClean="0"/>
              <a:t>Assignment </a:t>
            </a:r>
            <a:r>
              <a:rPr lang="en-US" sz="2600" dirty="0"/>
              <a:t>statements work by taking the value of </a:t>
            </a:r>
            <a:r>
              <a:rPr lang="en-US" sz="2600" dirty="0" smtClean="0"/>
              <a:t>what appears </a:t>
            </a:r>
            <a:r>
              <a:rPr lang="en-US" sz="2600" dirty="0"/>
              <a:t>on the right-hand side of the operator and </a:t>
            </a:r>
            <a:r>
              <a:rPr lang="en-US" sz="2600" dirty="0" smtClean="0"/>
              <a:t>copying that </a:t>
            </a:r>
            <a:r>
              <a:rPr lang="en-US" sz="2600" dirty="0"/>
              <a:t>value into a variable </a:t>
            </a:r>
            <a:r>
              <a:rPr lang="en-US" sz="2600" dirty="0" smtClean="0"/>
              <a:t>on </a:t>
            </a:r>
            <a:r>
              <a:rPr lang="en-IE" sz="2600" dirty="0" smtClean="0"/>
              <a:t>the </a:t>
            </a:r>
            <a:r>
              <a:rPr lang="en-IE" sz="2600" dirty="0"/>
              <a:t>left-hand side.</a:t>
            </a:r>
            <a:endParaRPr lang="en-US" sz="26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5458718"/>
              </p:ext>
            </p:extLst>
          </p:nvPr>
        </p:nvGraphicFramePr>
        <p:xfrm>
          <a:off x="1447800" y="2362200"/>
          <a:ext cx="6096000" cy="11430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828800"/>
                <a:gridCol w="4267200"/>
              </a:tblGrid>
              <a:tr h="571500">
                <a:tc>
                  <a:txBody>
                    <a:bodyPr/>
                    <a:lstStyle/>
                    <a:p>
                      <a:r>
                        <a:rPr lang="en-IE" sz="2400" dirty="0" smtClean="0"/>
                        <a:t>Syntax</a:t>
                      </a:r>
                      <a:endParaRPr lang="en-I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 smtClean="0">
                          <a:solidFill>
                            <a:schemeClr val="dk1"/>
                          </a:solidFill>
                          <a:latin typeface="Courier New" pitchFamily="49" charset="0"/>
                          <a:ea typeface="+mn-ea"/>
                          <a:cs typeface="+mn-cs"/>
                        </a:rPr>
                        <a:t>variable = expression;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1500">
                <a:tc>
                  <a:txBody>
                    <a:bodyPr/>
                    <a:lstStyle/>
                    <a:p>
                      <a:r>
                        <a:rPr lang="en-IE" sz="2400" dirty="0" smtClean="0"/>
                        <a:t>Example</a:t>
                      </a:r>
                      <a:endParaRPr lang="en-I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err="1" smtClean="0">
                          <a:latin typeface="Courier New" pitchFamily="49" charset="0"/>
                        </a:rPr>
                        <a:t>currentGear</a:t>
                      </a:r>
                      <a:r>
                        <a:rPr lang="en-US" sz="2400" baseline="0" dirty="0" smtClean="0">
                          <a:latin typeface="Courier New" pitchFamily="49" charset="0"/>
                        </a:rPr>
                        <a:t> </a:t>
                      </a:r>
                      <a:r>
                        <a:rPr lang="en-US" sz="2400" dirty="0" smtClean="0">
                          <a:latin typeface="Courier New" pitchFamily="49" charset="0"/>
                        </a:rPr>
                        <a:t>= 4;</a:t>
                      </a:r>
                      <a:endParaRPr lang="en-US" sz="2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9696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dirty="0" smtClean="0"/>
              <a:t>Variables.</a:t>
            </a:r>
          </a:p>
          <a:p>
            <a:pPr marL="0" indent="0">
              <a:buNone/>
            </a:pPr>
            <a:endParaRPr lang="en-IE" dirty="0" smtClean="0"/>
          </a:p>
          <a:p>
            <a:r>
              <a:rPr lang="en-IE" dirty="0" smtClean="0"/>
              <a:t>Java’s Primitive Data </a:t>
            </a:r>
            <a:r>
              <a:rPr lang="en-IE" dirty="0" smtClean="0"/>
              <a:t>Types.</a:t>
            </a:r>
          </a:p>
          <a:p>
            <a:endParaRPr lang="en-IE" dirty="0" smtClean="0"/>
          </a:p>
          <a:p>
            <a:r>
              <a:rPr lang="en-IE" dirty="0" smtClean="0"/>
              <a:t>Arithmetic operators and Order of Evaluation.</a:t>
            </a:r>
          </a:p>
        </p:txBody>
      </p:sp>
      <p:sp>
        <p:nvSpPr>
          <p:cNvPr id="3" name="Rectangle 2"/>
          <p:cNvSpPr/>
          <p:nvPr/>
        </p:nvSpPr>
        <p:spPr>
          <a:xfrm>
            <a:off x="838200" y="2895600"/>
            <a:ext cx="48006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56109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 smtClean="0"/>
              <a:t>Data Types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 fontScale="77500" lnSpcReduction="20000"/>
          </a:bodyPr>
          <a:lstStyle/>
          <a:p>
            <a:r>
              <a:rPr lang="en-IE" dirty="0" smtClean="0"/>
              <a:t>In Java, when we define a variable, we </a:t>
            </a:r>
            <a:r>
              <a:rPr lang="en-IE" b="1" u="sng" dirty="0" smtClean="0"/>
              <a:t>have</a:t>
            </a:r>
            <a:r>
              <a:rPr lang="en-IE" dirty="0" smtClean="0"/>
              <a:t> to give it a data type.</a:t>
            </a:r>
          </a:p>
          <a:p>
            <a:endParaRPr lang="en-IE" dirty="0" smtClean="0"/>
          </a:p>
          <a:p>
            <a:r>
              <a:rPr lang="en-IE" dirty="0" smtClean="0"/>
              <a:t>The data type defines the </a:t>
            </a:r>
            <a:r>
              <a:rPr lang="en-IE" b="1" u="sng" dirty="0" smtClean="0"/>
              <a:t>kinds of values</a:t>
            </a:r>
            <a:r>
              <a:rPr lang="en-IE" b="1" dirty="0" smtClean="0"/>
              <a:t> </a:t>
            </a:r>
            <a:r>
              <a:rPr lang="en-IE" dirty="0" smtClean="0"/>
              <a:t>(data) that can be stored in the variable e.g. </a:t>
            </a:r>
          </a:p>
          <a:p>
            <a:pPr lvl="2"/>
            <a:r>
              <a:rPr lang="en-IE" sz="2900" dirty="0" smtClean="0"/>
              <a:t>- 456</a:t>
            </a:r>
          </a:p>
          <a:p>
            <a:pPr lvl="2"/>
            <a:r>
              <a:rPr lang="en-IE" sz="2900" dirty="0"/>
              <a:t>2</a:t>
            </a:r>
            <a:endParaRPr lang="en-IE" sz="2900" dirty="0" smtClean="0"/>
          </a:p>
          <a:p>
            <a:pPr lvl="2"/>
            <a:r>
              <a:rPr lang="en-IE" sz="2900" dirty="0" smtClean="0"/>
              <a:t>45.7897</a:t>
            </a:r>
          </a:p>
          <a:p>
            <a:pPr lvl="2"/>
            <a:r>
              <a:rPr lang="en-IE" sz="2900" dirty="0" smtClean="0"/>
              <a:t>I Love Programming</a:t>
            </a:r>
          </a:p>
          <a:p>
            <a:pPr lvl="2"/>
            <a:r>
              <a:rPr lang="en-IE" sz="2900" dirty="0"/>
              <a:t>S</a:t>
            </a:r>
            <a:endParaRPr lang="en-IE" sz="2900" dirty="0" smtClean="0"/>
          </a:p>
          <a:p>
            <a:pPr lvl="2"/>
            <a:r>
              <a:rPr lang="en-IE" sz="2900" dirty="0" smtClean="0"/>
              <a:t>true</a:t>
            </a:r>
          </a:p>
          <a:p>
            <a:pPr marL="914400" lvl="2" indent="0">
              <a:buNone/>
            </a:pPr>
            <a:endParaRPr lang="en-IE" sz="2900" dirty="0" smtClean="0"/>
          </a:p>
          <a:p>
            <a:r>
              <a:rPr lang="en-US" dirty="0" smtClean="0"/>
              <a:t>The data type also determines the </a:t>
            </a:r>
            <a:r>
              <a:rPr lang="en-US" dirty="0"/>
              <a:t>operations that may be performed on </a:t>
            </a:r>
            <a:r>
              <a:rPr lang="en-US" dirty="0" smtClean="0"/>
              <a:t>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01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Java’s Primitive </a:t>
            </a:r>
            <a:r>
              <a:rPr lang="en-US" dirty="0"/>
              <a:t>Data Types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Java </a:t>
            </a:r>
            <a:r>
              <a:rPr lang="en-US" dirty="0" smtClean="0"/>
              <a:t>has </a:t>
            </a:r>
            <a:r>
              <a:rPr lang="en-US" u="sng" dirty="0" smtClean="0"/>
              <a:t>eight</a:t>
            </a:r>
            <a:r>
              <a:rPr lang="en-US" dirty="0" smtClean="0"/>
              <a:t> </a:t>
            </a:r>
            <a:r>
              <a:rPr lang="en-US" dirty="0" smtClean="0"/>
              <a:t>primitive </a:t>
            </a:r>
            <a:r>
              <a:rPr lang="en-US" dirty="0"/>
              <a:t>data </a:t>
            </a:r>
            <a:r>
              <a:rPr lang="en-US" dirty="0" smtClean="0"/>
              <a:t>types i.e. predefined types in the language:</a:t>
            </a:r>
          </a:p>
          <a:p>
            <a:endParaRPr lang="en-US" dirty="0" smtClean="0"/>
          </a:p>
          <a:p>
            <a:pPr lvl="1"/>
            <a:r>
              <a:rPr lang="en-IE" sz="2400" dirty="0" smtClean="0"/>
              <a:t>Four </a:t>
            </a:r>
            <a:r>
              <a:rPr lang="en-IE" sz="2400" dirty="0"/>
              <a:t>whole number data types: </a:t>
            </a:r>
            <a:r>
              <a:rPr lang="en-IE" sz="2400" dirty="0">
                <a:solidFill>
                  <a:srgbClr val="FF0000"/>
                </a:solidFill>
              </a:rPr>
              <a:t>byte, short, </a:t>
            </a:r>
            <a:r>
              <a:rPr lang="en-IE" sz="2400" dirty="0" err="1">
                <a:solidFill>
                  <a:srgbClr val="FF0000"/>
                </a:solidFill>
              </a:rPr>
              <a:t>int</a:t>
            </a:r>
            <a:r>
              <a:rPr lang="en-IE" sz="2400" dirty="0">
                <a:solidFill>
                  <a:srgbClr val="FF0000"/>
                </a:solidFill>
              </a:rPr>
              <a:t>, </a:t>
            </a:r>
            <a:r>
              <a:rPr lang="en-IE" sz="2400" dirty="0" smtClean="0">
                <a:solidFill>
                  <a:srgbClr val="FF0000"/>
                </a:solidFill>
              </a:rPr>
              <a:t>long</a:t>
            </a:r>
            <a:endParaRPr lang="en-IE" sz="2400" dirty="0"/>
          </a:p>
          <a:p>
            <a:pPr lvl="1"/>
            <a:r>
              <a:rPr lang="en-IE" sz="2400" dirty="0"/>
              <a:t>T</a:t>
            </a:r>
            <a:r>
              <a:rPr lang="en-IE" sz="2400" dirty="0"/>
              <a:t>wo </a:t>
            </a:r>
            <a:r>
              <a:rPr lang="en-IE" sz="2400" dirty="0"/>
              <a:t>decimal number data types: </a:t>
            </a:r>
            <a:r>
              <a:rPr lang="en-IE" sz="2400" dirty="0">
                <a:solidFill>
                  <a:srgbClr val="FF0000"/>
                </a:solidFill>
              </a:rPr>
              <a:t>float</a:t>
            </a:r>
            <a:r>
              <a:rPr lang="en-IE" sz="2400" dirty="0"/>
              <a:t> </a:t>
            </a:r>
            <a:r>
              <a:rPr lang="en-IE" sz="2400" dirty="0"/>
              <a:t>and </a:t>
            </a:r>
            <a:r>
              <a:rPr lang="en-IE" sz="2400" dirty="0" smtClean="0">
                <a:solidFill>
                  <a:srgbClr val="FF0000"/>
                </a:solidFill>
              </a:rPr>
              <a:t>double</a:t>
            </a:r>
            <a:endParaRPr lang="en-IE" sz="2400" dirty="0"/>
          </a:p>
          <a:p>
            <a:pPr lvl="1"/>
            <a:r>
              <a:rPr lang="en-IE" sz="2400" dirty="0"/>
              <a:t>A</a:t>
            </a:r>
            <a:r>
              <a:rPr lang="en-IE" sz="2400" dirty="0"/>
              <a:t> </a:t>
            </a:r>
            <a:r>
              <a:rPr lang="en-IE" sz="2400" dirty="0"/>
              <a:t>single character data type: </a:t>
            </a:r>
            <a:r>
              <a:rPr lang="en-IE" sz="2400" dirty="0" smtClean="0">
                <a:solidFill>
                  <a:srgbClr val="FF0000"/>
                </a:solidFill>
              </a:rPr>
              <a:t>char</a:t>
            </a:r>
            <a:endParaRPr lang="en-IE" sz="2400" dirty="0"/>
          </a:p>
          <a:p>
            <a:pPr lvl="1"/>
            <a:r>
              <a:rPr lang="en-IE" sz="2400" dirty="0"/>
              <a:t>A</a:t>
            </a:r>
            <a:r>
              <a:rPr lang="en-IE" sz="2400" dirty="0"/>
              <a:t> </a:t>
            </a:r>
            <a:r>
              <a:rPr lang="en-IE" sz="2400" dirty="0"/>
              <a:t>true/false data type: </a:t>
            </a:r>
            <a:r>
              <a:rPr lang="en-IE" sz="2400" dirty="0" err="1" smtClean="0">
                <a:solidFill>
                  <a:srgbClr val="FF0000"/>
                </a:solidFill>
              </a:rPr>
              <a:t>boolean</a:t>
            </a:r>
            <a:endParaRPr lang="en-IE" sz="2400" dirty="0"/>
          </a:p>
        </p:txBody>
      </p:sp>
    </p:spTree>
    <p:extLst>
      <p:ext uri="{BB962C8B-B14F-4D97-AF65-F5344CB8AC3E}">
        <p14:creationId xmlns:p14="http://schemas.microsoft.com/office/powerpoint/2010/main" val="6449156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Java’s Primitive </a:t>
            </a:r>
            <a:r>
              <a:rPr lang="en-US" dirty="0"/>
              <a:t>Data Types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will cover three of these:  </a:t>
            </a:r>
          </a:p>
          <a:p>
            <a:pPr lvl="1"/>
            <a:r>
              <a:rPr lang="en-US" dirty="0" err="1" smtClean="0"/>
              <a:t>int</a:t>
            </a:r>
            <a:r>
              <a:rPr lang="en-US" dirty="0" smtClean="0"/>
              <a:t>, float, </a:t>
            </a:r>
            <a:r>
              <a:rPr lang="en-US" dirty="0" err="1" smtClean="0"/>
              <a:t>boolean</a:t>
            </a:r>
            <a:r>
              <a:rPr lang="en-US" dirty="0" smtClean="0"/>
              <a:t>.</a:t>
            </a:r>
            <a:endParaRPr lang="en-US" dirty="0"/>
          </a:p>
          <a:p>
            <a:pPr>
              <a:buFont typeface="Wingdings" charset="2"/>
              <a:buNone/>
            </a:pPr>
            <a:endParaRPr lang="en-US" dirty="0"/>
          </a:p>
          <a:p>
            <a:r>
              <a:rPr lang="en-US" dirty="0" smtClean="0"/>
              <a:t>A </a:t>
            </a:r>
            <a:r>
              <a:rPr lang="en-US" dirty="0" smtClean="0"/>
              <a:t>primitive type is highlighted red when it is typed into the PDE e.g.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</a:t>
            </a:r>
            <a:r>
              <a:rPr lang="en-US" sz="2200" b="1" dirty="0" err="1" smtClean="0">
                <a:solidFill>
                  <a:srgbClr val="FF0000"/>
                </a:solidFill>
                <a:latin typeface="Anonymous" pitchFamily="49" charset="0"/>
              </a:rPr>
              <a:t>int</a:t>
            </a:r>
            <a:r>
              <a:rPr lang="en-US" sz="2200" b="1" dirty="0" smtClean="0">
                <a:solidFill>
                  <a:srgbClr val="FF0000"/>
                </a:solidFill>
                <a:latin typeface="Anonymous" pitchFamily="49" charset="0"/>
              </a:rPr>
              <a:t> </a:t>
            </a:r>
            <a:r>
              <a:rPr lang="en-US" sz="2200" b="1" dirty="0" smtClean="0">
                <a:latin typeface="Anonymous" pitchFamily="49" charset="0"/>
              </a:rPr>
              <a:t>a;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solidFill>
                  <a:schemeClr val="accent1"/>
                </a:solidFill>
                <a:latin typeface="Anonymous" pitchFamily="49" charset="0"/>
              </a:rPr>
              <a:t>	</a:t>
            </a:r>
            <a:r>
              <a:rPr lang="en-US" sz="2200" b="1" dirty="0" smtClean="0">
                <a:solidFill>
                  <a:srgbClr val="FF0000"/>
                </a:solidFill>
                <a:latin typeface="Anonymous" pitchFamily="49" charset="0"/>
              </a:rPr>
              <a:t>float</a:t>
            </a:r>
            <a:r>
              <a:rPr lang="en-US" sz="2200" b="1" dirty="0" smtClean="0">
                <a:latin typeface="Anonymous" pitchFamily="49" charset="0"/>
              </a:rPr>
              <a:t> </a:t>
            </a:r>
            <a:r>
              <a:rPr lang="en-US" sz="2200" b="1" dirty="0" smtClean="0">
                <a:latin typeface="Anonymous" pitchFamily="49" charset="0"/>
              </a:rPr>
              <a:t>number</a:t>
            </a:r>
            <a:r>
              <a:rPr lang="en-US" sz="2200" b="1" dirty="0" smtClean="0">
                <a:latin typeface="Anonymous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b="1" dirty="0" smtClean="0">
                <a:solidFill>
                  <a:srgbClr val="FF0000"/>
                </a:solidFill>
                <a:latin typeface="Anonymous" pitchFamily="49" charset="0"/>
              </a:rPr>
              <a:t>	</a:t>
            </a:r>
            <a:r>
              <a:rPr lang="en-US" sz="2200" b="1" dirty="0" err="1" smtClean="0">
                <a:solidFill>
                  <a:srgbClr val="FF0000"/>
                </a:solidFill>
                <a:latin typeface="Anonymous" pitchFamily="49" charset="0"/>
              </a:rPr>
              <a:t>boolean</a:t>
            </a:r>
            <a:r>
              <a:rPr lang="en-US" sz="2200" b="1" dirty="0" smtClean="0">
                <a:solidFill>
                  <a:srgbClr val="FF0000"/>
                </a:solidFill>
                <a:latin typeface="Anonymous" pitchFamily="49" charset="0"/>
              </a:rPr>
              <a:t> </a:t>
            </a:r>
            <a:r>
              <a:rPr lang="en-US" sz="2200" b="1" dirty="0">
                <a:latin typeface="Anonymous" pitchFamily="49" charset="0"/>
              </a:rPr>
              <a:t>flag;</a:t>
            </a:r>
          </a:p>
          <a:p>
            <a:pPr marL="0" indent="0">
              <a:buNone/>
            </a:pPr>
            <a:endParaRPr lang="en-US" sz="3000" b="1" dirty="0"/>
          </a:p>
          <a:p>
            <a:pPr lvl="1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5342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3453</TotalTime>
  <Words>1181</Words>
  <Application>Microsoft Office PowerPoint</Application>
  <PresentationFormat>On-screen Show (4:3)</PresentationFormat>
  <Paragraphs>260</Paragraphs>
  <Slides>29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Data Types and Operators</vt:lpstr>
      <vt:lpstr>Topics list</vt:lpstr>
      <vt:lpstr>Variables</vt:lpstr>
      <vt:lpstr>Variable names…</vt:lpstr>
      <vt:lpstr>Assignment Statement</vt:lpstr>
      <vt:lpstr>Topics list</vt:lpstr>
      <vt:lpstr>Data Types</vt:lpstr>
      <vt:lpstr> Java’s Primitive Data Types</vt:lpstr>
      <vt:lpstr> Java’s Primitive Data Types</vt:lpstr>
      <vt:lpstr>Java’s Primitive Data Types (whole numbers)</vt:lpstr>
      <vt:lpstr>Declaring variables of an int type</vt:lpstr>
      <vt:lpstr>Declaring variables of an int type – some errors</vt:lpstr>
      <vt:lpstr>Declaring variables of an int type – some errors</vt:lpstr>
      <vt:lpstr>Java’s Primitive Data Types: int Example 3.1</vt:lpstr>
      <vt:lpstr>Java’s Primitive Data Types: int Example 3.2</vt:lpstr>
      <vt:lpstr>Java’s Primitive Data Types: float Example 3.3</vt:lpstr>
      <vt:lpstr>Java’s Primitive Data Types: float Example 3.4</vt:lpstr>
      <vt:lpstr>Topics list</vt:lpstr>
      <vt:lpstr>Arithmetic Operators </vt:lpstr>
      <vt:lpstr>Arithmetic operators: Example 3.5</vt:lpstr>
      <vt:lpstr>Arithmetic operators: Example 3.6</vt:lpstr>
      <vt:lpstr>Arithmetic operators: Example 3.7</vt:lpstr>
      <vt:lpstr>Arithmetic Operators</vt:lpstr>
      <vt:lpstr>Arithmetic Operators</vt:lpstr>
      <vt:lpstr>Arithmetic Operators</vt:lpstr>
      <vt:lpstr>Order of Evaluation</vt:lpstr>
      <vt:lpstr>Order of Evaluation - Quiz</vt:lpstr>
      <vt:lpstr>Questions?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Processing</dc:title>
  <dc:creator>Siobhan Drohan</dc:creator>
  <cp:lastModifiedBy>Siobhan Drohan</cp:lastModifiedBy>
  <cp:revision>79</cp:revision>
  <dcterms:created xsi:type="dcterms:W3CDTF">2006-08-16T00:00:00Z</dcterms:created>
  <dcterms:modified xsi:type="dcterms:W3CDTF">2016-01-19T14:09:51Z</dcterms:modified>
</cp:coreProperties>
</file>

<file path=docProps/thumbnail.jpeg>
</file>